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6" r:id="rId7"/>
    <p:sldId id="267" r:id="rId8"/>
    <p:sldId id="268" r:id="rId9"/>
    <p:sldId id="269" r:id="rId10"/>
    <p:sldId id="270" r:id="rId11"/>
    <p:sldId id="271" r:id="rId12"/>
    <p:sldId id="261" r:id="rId13"/>
    <p:sldId id="263" r:id="rId14"/>
    <p:sldId id="272" r:id="rId15"/>
    <p:sldId id="273" r:id="rId16"/>
    <p:sldId id="274" r:id="rId17"/>
    <p:sldId id="275" r:id="rId18"/>
    <p:sldId id="265" r:id="rId19"/>
    <p:sldId id="276" r:id="rId20"/>
    <p:sldId id="277" r:id="rId21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75" d="100"/>
          <a:sy n="75" d="100"/>
        </p:scale>
        <p:origin x="931" y="4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3BFD89-D1B4-4595-93FD-C72AE79AD8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724AC03-3ECB-41F6-81EB-E4FF68EC58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FD37FB3-8B36-454D-B00D-9D9545C8FE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24642-7414-432E-80D2-7EFDABE0E73B}" type="datetimeFigureOut">
              <a:rPr lang="pt-BR" smtClean="0"/>
              <a:t>25/06/2019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AB8BC57-063D-4DA5-A4BB-8408DD2A5B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A0BE28C-16E4-4AAB-9CEB-09862BD9C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43024-DAD6-4229-95EA-4196845BAF3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646472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5C497D-2725-4D46-8183-0EE686481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69093031-91BB-4007-9F84-EB6C3F7637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ECBF160-55FE-4F68-9A62-3ADFBAFCD9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24642-7414-432E-80D2-7EFDABE0E73B}" type="datetimeFigureOut">
              <a:rPr lang="pt-BR" smtClean="0"/>
              <a:t>25/06/2019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17BCE7D-05A2-425D-9EB1-EB024409A1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A3BE5EC-90B9-43C2-82A5-A248207F9C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43024-DAD6-4229-95EA-4196845BAF3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224153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8E02FA2C-9A3A-42F6-8481-F856F0602E2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082F51F7-33FD-495C-B923-7881198B01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D9364D1-0858-45B1-96BC-6849CDD6A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24642-7414-432E-80D2-7EFDABE0E73B}" type="datetimeFigureOut">
              <a:rPr lang="pt-BR" smtClean="0"/>
              <a:t>25/06/2019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61B590F-1ACF-473C-BE46-7F52E7C269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A24C69C-77B0-4B50-8A76-3F5F1054A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43024-DAD6-4229-95EA-4196845BAF3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151585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57144E-B92B-4927-B394-564D14BF95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E5F6483-BF31-46DB-B2D9-80971F4BC4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C6CD5CA-97B6-4E82-A9A0-2AD7DF7BB3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24642-7414-432E-80D2-7EFDABE0E73B}" type="datetimeFigureOut">
              <a:rPr lang="pt-BR" smtClean="0"/>
              <a:t>25/06/2019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9556457-EDD1-4BAF-82D8-8E7E20BD53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66DB1B4-1F09-495A-A805-1D2AB48F0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43024-DAD6-4229-95EA-4196845BAF3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935114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F3CC24-574D-443A-B020-E9A60CB535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B0E9DB0-6D7E-4C91-A006-3148EA458F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7792CDF-D3E9-4E4A-8F35-9E0B1460E9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24642-7414-432E-80D2-7EFDABE0E73B}" type="datetimeFigureOut">
              <a:rPr lang="pt-BR" smtClean="0"/>
              <a:t>25/06/2019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F0F900E-B8FC-4FD9-A561-172502424E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5283EDA-014C-41B5-937A-8F88239B8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43024-DAD6-4229-95EA-4196845BAF3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284967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CBB543-12C9-4B83-8E23-9672738D7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EDA2506-6609-4DAE-9788-ED502B925F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B135D804-4291-4332-BE21-15165AA8EA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3BD993AC-2F38-4256-AAB8-E99C634D81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24642-7414-432E-80D2-7EFDABE0E73B}" type="datetimeFigureOut">
              <a:rPr lang="pt-BR" smtClean="0"/>
              <a:t>25/06/2019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83BAA640-1818-42F9-BDFB-8EF7763412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2D52EEE0-A95B-496A-8B47-9196C16271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43024-DAD6-4229-95EA-4196845BAF3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598221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55F41F-C6CB-4C88-A1BA-ED032BAF8B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BDB7CAF-93E0-4E08-B7CD-5E108768C5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7359ADA3-0594-455F-9E23-D19A9533E5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5E7A2303-B740-4BBC-B4FA-3BD5D8169E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3BD1457F-4928-4EF1-A52E-43152A29E7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16A6F785-DD18-4855-BB5B-E0CEB7DCAC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24642-7414-432E-80D2-7EFDABE0E73B}" type="datetimeFigureOut">
              <a:rPr lang="pt-BR" smtClean="0"/>
              <a:t>25/06/2019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F9314BE5-6CC3-40EC-A6D2-A83BDFD65B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9B2B4798-74BA-4104-AC34-30B014D5CA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43024-DAD6-4229-95EA-4196845BAF3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44670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765543-32ED-4B8C-90AA-79CC6B939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3FED2630-07CF-4BC0-8BA1-97FB3F17BC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24642-7414-432E-80D2-7EFDABE0E73B}" type="datetimeFigureOut">
              <a:rPr lang="pt-BR" smtClean="0"/>
              <a:t>25/06/2019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D5752B48-F6EE-4517-8332-68C5F8E35F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F6325F75-3996-4CF2-AA91-4C6ED87DAF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43024-DAD6-4229-95EA-4196845BAF3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444696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68D9057E-FD37-45BE-9C5D-970D070158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24642-7414-432E-80D2-7EFDABE0E73B}" type="datetimeFigureOut">
              <a:rPr lang="pt-BR" smtClean="0"/>
              <a:t>25/06/2019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111BB662-D4BB-44F4-9347-EA05D2B5A6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80F30A0-4ACD-4261-9FDD-2AA9F8185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43024-DAD6-4229-95EA-4196845BAF3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634437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043494B-3A77-4865-BC33-6A76FFD445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75CB954-161A-4750-A9A6-E209BBB68A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45C1B78-178E-4FC4-BBAE-61D7B652E9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ED229133-0940-46B0-9708-6763B87655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24642-7414-432E-80D2-7EFDABE0E73B}" type="datetimeFigureOut">
              <a:rPr lang="pt-BR" smtClean="0"/>
              <a:t>25/06/2019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A611261-65FC-43E8-B413-EBE0F46950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438B6EE-1C71-4865-998D-5231A130C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43024-DAD6-4229-95EA-4196845BAF3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504964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F018D6-6F04-47BB-9080-7CEE20EC2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070A1E6C-6690-4427-9C01-1B5B2BA2010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736C0A3F-6E1A-4B7C-BA22-A39FAC35E0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E62C1E5A-FB89-4553-BDF6-E5C1098384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24642-7414-432E-80D2-7EFDABE0E73B}" type="datetimeFigureOut">
              <a:rPr lang="pt-BR" smtClean="0"/>
              <a:t>25/06/2019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BBF6645-347C-461B-93C4-07B92F97CA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2F83D549-4B25-4640-AE68-E19037DCF2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43024-DAD6-4229-95EA-4196845BAF3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344418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5A0F9EB6-DDFA-4779-968A-330524763D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9037D0B-D8F7-4BDB-8167-C83EF191B5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CC5FBB1-219B-4D9B-ABE7-EF964A42AAB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424642-7414-432E-80D2-7EFDABE0E73B}" type="datetimeFigureOut">
              <a:rPr lang="pt-BR" smtClean="0"/>
              <a:t>25/06/2019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10D9615-F454-47EF-AF5F-9B5397B645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7CA6C13-0E41-4D96-877F-FD38FF0574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143024-DAD6-4229-95EA-4196845BAF3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884785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6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F96768-0851-4378-A92F-09E43935DDE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Shadow </a:t>
            </a:r>
            <a:r>
              <a:rPr lang="pt-BR" dirty="0" err="1"/>
              <a:t>removal</a:t>
            </a:r>
            <a:r>
              <a:rPr lang="pt-BR" dirty="0"/>
              <a:t> for </a:t>
            </a:r>
            <a:r>
              <a:rPr lang="pt-BR" dirty="0" err="1"/>
              <a:t>forest</a:t>
            </a:r>
            <a:r>
              <a:rPr lang="pt-BR" dirty="0"/>
              <a:t> </a:t>
            </a:r>
            <a:r>
              <a:rPr lang="pt-BR" dirty="0" err="1"/>
              <a:t>ground</a:t>
            </a:r>
            <a:r>
              <a:rPr lang="pt-BR" dirty="0"/>
              <a:t> </a:t>
            </a:r>
            <a:r>
              <a:rPr lang="pt-BR" dirty="0" err="1"/>
              <a:t>images</a:t>
            </a:r>
            <a:endParaRPr lang="pt-BR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CEC05C1-4E1C-44D1-806C-EE249D327DA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/>
              <a:t>SCC5830 – </a:t>
            </a:r>
            <a:r>
              <a:rPr lang="pt-BR" dirty="0" err="1"/>
              <a:t>Image</a:t>
            </a:r>
            <a:r>
              <a:rPr lang="pt-BR" dirty="0"/>
              <a:t> </a:t>
            </a:r>
            <a:r>
              <a:rPr lang="pt-BR" dirty="0" err="1"/>
              <a:t>Processing</a:t>
            </a:r>
            <a:endParaRPr lang="pt-BR" dirty="0"/>
          </a:p>
          <a:p>
            <a:r>
              <a:rPr lang="pt-BR" dirty="0"/>
              <a:t>Luiz Alberto Hiroshi Horita – nº USP 6882704</a:t>
            </a:r>
          </a:p>
          <a:p>
            <a:r>
              <a:rPr lang="pt-BR" dirty="0" err="1"/>
              <a:t>Msc</a:t>
            </a:r>
            <a:r>
              <a:rPr lang="pt-BR" dirty="0"/>
              <a:t>. Candidate</a:t>
            </a:r>
          </a:p>
        </p:txBody>
      </p:sp>
      <p:pic>
        <p:nvPicPr>
          <p:cNvPr id="1026" name="Picture 2" descr="Resultado de imagem para logo icmc png">
            <a:extLst>
              <a:ext uri="{FF2B5EF4-FFF2-40B4-BE49-F238E27FC236}">
                <a16:creationId xmlns:a16="http://schemas.microsoft.com/office/drawing/2014/main" id="{5DE1D1B4-0AB1-49E1-8C43-123484422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8646" y="6060333"/>
            <a:ext cx="1049756" cy="590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9580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F6D32E-42E2-4884-A0DF-A5B56F96E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4. </a:t>
            </a:r>
            <a:r>
              <a:rPr lang="pt-BR" dirty="0" err="1"/>
              <a:t>Results</a:t>
            </a:r>
            <a:r>
              <a:rPr lang="pt-BR" dirty="0"/>
              <a:t> </a:t>
            </a:r>
            <a:r>
              <a:rPr lang="pt-BR" dirty="0" err="1"/>
              <a:t>and</a:t>
            </a:r>
            <a:r>
              <a:rPr lang="pt-BR" dirty="0"/>
              <a:t> </a:t>
            </a:r>
            <a:r>
              <a:rPr lang="pt-BR" dirty="0" err="1"/>
              <a:t>discussion</a:t>
            </a:r>
            <a:endParaRPr lang="pt-BR" dirty="0"/>
          </a:p>
        </p:txBody>
      </p:sp>
      <p:pic>
        <p:nvPicPr>
          <p:cNvPr id="4" name="Picture 2" descr="Resultado de imagem para logo icmc png">
            <a:extLst>
              <a:ext uri="{FF2B5EF4-FFF2-40B4-BE49-F238E27FC236}">
                <a16:creationId xmlns:a16="http://schemas.microsoft.com/office/drawing/2014/main" id="{572D4F1A-5A76-4678-85C4-8AC7EBC406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8646" y="6060333"/>
            <a:ext cx="1049756" cy="590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2" name="Picture 2">
            <a:extLst>
              <a:ext uri="{FF2B5EF4-FFF2-40B4-BE49-F238E27FC236}">
                <a16:creationId xmlns:a16="http://schemas.microsoft.com/office/drawing/2014/main" id="{2016E16D-E37E-4A05-89A3-A0F7BF5188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2170" y="1533628"/>
            <a:ext cx="7914262" cy="2967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>
            <a:extLst>
              <a:ext uri="{FF2B5EF4-FFF2-40B4-BE49-F238E27FC236}">
                <a16:creationId xmlns:a16="http://schemas.microsoft.com/office/drawing/2014/main" id="{2CB77760-17B4-4183-975F-2824B3C687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2170" y="4501476"/>
            <a:ext cx="7914262" cy="2232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0450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F6D32E-42E2-4884-A0DF-A5B56F96E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4. </a:t>
            </a:r>
            <a:r>
              <a:rPr lang="pt-BR" dirty="0" err="1"/>
              <a:t>Results</a:t>
            </a:r>
            <a:r>
              <a:rPr lang="pt-BR" dirty="0"/>
              <a:t> </a:t>
            </a:r>
            <a:r>
              <a:rPr lang="pt-BR" dirty="0" err="1"/>
              <a:t>and</a:t>
            </a:r>
            <a:r>
              <a:rPr lang="pt-BR" dirty="0"/>
              <a:t> </a:t>
            </a:r>
            <a:r>
              <a:rPr lang="pt-BR" dirty="0" err="1"/>
              <a:t>discussion</a:t>
            </a:r>
            <a:endParaRPr lang="pt-BR" dirty="0"/>
          </a:p>
        </p:txBody>
      </p:sp>
      <p:pic>
        <p:nvPicPr>
          <p:cNvPr id="4" name="Picture 2" descr="Resultado de imagem para logo icmc png">
            <a:extLst>
              <a:ext uri="{FF2B5EF4-FFF2-40B4-BE49-F238E27FC236}">
                <a16:creationId xmlns:a16="http://schemas.microsoft.com/office/drawing/2014/main" id="{572D4F1A-5A76-4678-85C4-8AC7EBC406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8646" y="6060333"/>
            <a:ext cx="1049756" cy="590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2" name="Picture 2">
            <a:extLst>
              <a:ext uri="{FF2B5EF4-FFF2-40B4-BE49-F238E27FC236}">
                <a16:creationId xmlns:a16="http://schemas.microsoft.com/office/drawing/2014/main" id="{2016E16D-E37E-4A05-89A3-A0F7BF5188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2170" y="1533628"/>
            <a:ext cx="7914262" cy="2967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6" name="Picture 2">
            <a:extLst>
              <a:ext uri="{FF2B5EF4-FFF2-40B4-BE49-F238E27FC236}">
                <a16:creationId xmlns:a16="http://schemas.microsoft.com/office/drawing/2014/main" id="{78F642A7-05C8-4FC9-8C62-79F459063A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2170" y="4501476"/>
            <a:ext cx="7934195" cy="2237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81164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CE59AA-8F29-4635-A17C-52E1B570F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4.1. </a:t>
            </a:r>
            <a:r>
              <a:rPr lang="pt-BR" dirty="0" err="1"/>
              <a:t>Failures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8F098F2-117D-46EB-B151-E3FA7177A7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541519"/>
            <a:ext cx="3164840" cy="168656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b="1" dirty="0"/>
              <a:t>1st. </a:t>
            </a:r>
            <a:r>
              <a:rPr lang="pt-BR" sz="2400" b="1" dirty="0" err="1"/>
              <a:t>Try</a:t>
            </a:r>
            <a:endParaRPr lang="pt-BR" sz="2400" b="1" dirty="0"/>
          </a:p>
          <a:p>
            <a:pPr marL="0" indent="0">
              <a:buNone/>
            </a:pPr>
            <a:r>
              <a:rPr lang="pt-BR" sz="2400" dirty="0" err="1"/>
              <a:t>Histogram</a:t>
            </a:r>
            <a:r>
              <a:rPr lang="pt-BR" sz="2400" dirty="0"/>
              <a:t> </a:t>
            </a:r>
            <a:r>
              <a:rPr lang="pt-BR" sz="2400" dirty="0" err="1"/>
              <a:t>equalization</a:t>
            </a:r>
            <a:r>
              <a:rPr lang="pt-BR" sz="2400" dirty="0"/>
              <a:t> </a:t>
            </a:r>
            <a:r>
              <a:rPr lang="pt-BR" sz="2400" dirty="0" err="1"/>
              <a:t>on</a:t>
            </a:r>
            <a:r>
              <a:rPr lang="pt-BR" sz="2400" dirty="0"/>
              <a:t> </a:t>
            </a:r>
            <a:r>
              <a:rPr lang="pt-BR" sz="2400" dirty="0" err="1"/>
              <a:t>detected</a:t>
            </a:r>
            <a:r>
              <a:rPr lang="pt-BR" sz="2400" dirty="0"/>
              <a:t> </a:t>
            </a:r>
            <a:r>
              <a:rPr lang="pt-BR" sz="2400" dirty="0" err="1"/>
              <a:t>shadow</a:t>
            </a:r>
            <a:r>
              <a:rPr lang="pt-BR" sz="2400" dirty="0"/>
              <a:t> region.</a:t>
            </a:r>
          </a:p>
        </p:txBody>
      </p:sp>
      <p:pic>
        <p:nvPicPr>
          <p:cNvPr id="4" name="Picture 2" descr="Resultado de imagem para logo icmc png">
            <a:extLst>
              <a:ext uri="{FF2B5EF4-FFF2-40B4-BE49-F238E27FC236}">
                <a16:creationId xmlns:a16="http://schemas.microsoft.com/office/drawing/2014/main" id="{70325A1C-597E-48F0-8901-60E14B9C3C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8646" y="6060333"/>
            <a:ext cx="1049756" cy="590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1stFail">
            <a:extLst>
              <a:ext uri="{FF2B5EF4-FFF2-40B4-BE49-F238E27FC236}">
                <a16:creationId xmlns:a16="http://schemas.microsoft.com/office/drawing/2014/main" id="{714068CE-D352-49A5-AC4A-0FD17E4276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91" t="6796" r="13134" b="4762"/>
          <a:stretch/>
        </p:blipFill>
        <p:spPr bwMode="auto">
          <a:xfrm>
            <a:off x="484764" y="1651892"/>
            <a:ext cx="3608962" cy="2786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2ndFail">
            <a:extLst>
              <a:ext uri="{FF2B5EF4-FFF2-40B4-BE49-F238E27FC236}">
                <a16:creationId xmlns:a16="http://schemas.microsoft.com/office/drawing/2014/main" id="{9B9F319C-CF69-4B03-A2D2-AB199AFA55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42" t="8567" r="13623" b="5455"/>
          <a:stretch/>
        </p:blipFill>
        <p:spPr bwMode="auto">
          <a:xfrm>
            <a:off x="4173167" y="1690688"/>
            <a:ext cx="3540868" cy="2708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3rdtFail">
            <a:extLst>
              <a:ext uri="{FF2B5EF4-FFF2-40B4-BE49-F238E27FC236}">
                <a16:creationId xmlns:a16="http://schemas.microsoft.com/office/drawing/2014/main" id="{11DF4C1A-8CBC-408C-B9BD-F4FE75004F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10" t="7544" r="14355" b="6478"/>
          <a:stretch/>
        </p:blipFill>
        <p:spPr bwMode="auto">
          <a:xfrm>
            <a:off x="7812932" y="1651892"/>
            <a:ext cx="3540868" cy="2708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9A86CF17-5A48-48CC-BEA5-E1B0733E95CB}"/>
              </a:ext>
            </a:extLst>
          </p:cNvPr>
          <p:cNvSpPr txBox="1">
            <a:spLocks/>
          </p:cNvSpPr>
          <p:nvPr/>
        </p:nvSpPr>
        <p:spPr>
          <a:xfrm>
            <a:off x="4470400" y="4521198"/>
            <a:ext cx="3164840" cy="168656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2400" b="1" dirty="0"/>
              <a:t>2nd. </a:t>
            </a:r>
            <a:r>
              <a:rPr lang="pt-BR" sz="2400" b="1" dirty="0" err="1"/>
              <a:t>Try</a:t>
            </a:r>
            <a:endParaRPr lang="pt-BR" sz="2400" b="1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pt-BR" sz="2400" dirty="0" err="1"/>
              <a:t>Histogram</a:t>
            </a:r>
            <a:r>
              <a:rPr lang="pt-BR" sz="2400" dirty="0"/>
              <a:t> </a:t>
            </a:r>
            <a:r>
              <a:rPr lang="pt-BR" sz="2400" dirty="0" err="1"/>
              <a:t>equalization</a:t>
            </a:r>
            <a:r>
              <a:rPr lang="pt-BR" sz="2400" dirty="0"/>
              <a:t> </a:t>
            </a:r>
            <a:r>
              <a:rPr lang="pt-BR" sz="2400" dirty="0" err="1"/>
              <a:t>on</a:t>
            </a:r>
            <a:r>
              <a:rPr lang="pt-BR" sz="2400" dirty="0"/>
              <a:t> </a:t>
            </a:r>
            <a:r>
              <a:rPr lang="pt-BR" sz="2400" dirty="0" err="1"/>
              <a:t>detected</a:t>
            </a:r>
            <a:r>
              <a:rPr lang="pt-BR" sz="2400" dirty="0"/>
              <a:t> </a:t>
            </a:r>
            <a:r>
              <a:rPr lang="pt-BR" sz="2400" dirty="0" err="1"/>
              <a:t>shadow</a:t>
            </a:r>
            <a:r>
              <a:rPr lang="pt-BR" sz="2400" dirty="0"/>
              <a:t> </a:t>
            </a:r>
            <a:r>
              <a:rPr lang="pt-BR" sz="2400" dirty="0" err="1"/>
              <a:t>regions</a:t>
            </a:r>
            <a:r>
              <a:rPr lang="pt-BR" sz="2400" dirty="0"/>
              <a:t> </a:t>
            </a:r>
            <a:r>
              <a:rPr lang="pt-BR" sz="2400" dirty="0" err="1"/>
              <a:t>based</a:t>
            </a:r>
            <a:r>
              <a:rPr lang="pt-BR" sz="2400" dirty="0"/>
              <a:t> </a:t>
            </a:r>
            <a:r>
              <a:rPr lang="pt-BR" sz="2400" dirty="0" err="1"/>
              <a:t>on</a:t>
            </a:r>
            <a:r>
              <a:rPr lang="pt-BR" sz="2400" dirty="0"/>
              <a:t> </a:t>
            </a:r>
            <a:r>
              <a:rPr lang="pt-BR" sz="2400" dirty="0" err="1"/>
              <a:t>lit</a:t>
            </a:r>
            <a:r>
              <a:rPr lang="pt-BR" sz="2400" dirty="0"/>
              <a:t> region.</a:t>
            </a:r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DB501ED7-7882-466B-A014-83E2F011076C}"/>
              </a:ext>
            </a:extLst>
          </p:cNvPr>
          <p:cNvSpPr txBox="1">
            <a:spLocks/>
          </p:cNvSpPr>
          <p:nvPr/>
        </p:nvSpPr>
        <p:spPr>
          <a:xfrm>
            <a:off x="8102600" y="4521198"/>
            <a:ext cx="3164840" cy="16865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2400" b="1" dirty="0"/>
              <a:t>3rd. </a:t>
            </a:r>
            <a:r>
              <a:rPr lang="pt-BR" sz="2400" b="1" dirty="0" err="1"/>
              <a:t>Try</a:t>
            </a:r>
            <a:endParaRPr lang="pt-BR" sz="2400" b="1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pt-BR" sz="2400" dirty="0" err="1"/>
              <a:t>Histogram</a:t>
            </a:r>
            <a:r>
              <a:rPr lang="pt-BR" sz="2400" dirty="0"/>
              <a:t> </a:t>
            </a:r>
            <a:r>
              <a:rPr lang="pt-BR" sz="2400" dirty="0" err="1"/>
              <a:t>equalization</a:t>
            </a:r>
            <a:r>
              <a:rPr lang="pt-BR" sz="2400" dirty="0"/>
              <a:t> </a:t>
            </a:r>
            <a:r>
              <a:rPr lang="pt-BR" sz="2400" dirty="0" err="1"/>
              <a:t>based</a:t>
            </a:r>
            <a:r>
              <a:rPr lang="pt-BR" sz="2400" dirty="0"/>
              <a:t> </a:t>
            </a:r>
            <a:r>
              <a:rPr lang="pt-BR" sz="2400" dirty="0" err="1"/>
              <a:t>on</a:t>
            </a:r>
            <a:r>
              <a:rPr lang="pt-BR" sz="2400" dirty="0"/>
              <a:t> </a:t>
            </a:r>
            <a:r>
              <a:rPr lang="pt-BR" sz="2400" dirty="0" err="1"/>
              <a:t>each</a:t>
            </a:r>
            <a:r>
              <a:rPr lang="pt-BR" sz="2400" dirty="0"/>
              <a:t> </a:t>
            </a:r>
            <a:r>
              <a:rPr lang="pt-BR" sz="2400" dirty="0" err="1"/>
              <a:t>region’s</a:t>
            </a:r>
            <a:r>
              <a:rPr lang="pt-BR" sz="2400" dirty="0"/>
              <a:t> </a:t>
            </a:r>
            <a:r>
              <a:rPr lang="pt-BR" sz="2400" dirty="0" err="1"/>
              <a:t>shadow</a:t>
            </a:r>
            <a:r>
              <a:rPr lang="pt-BR" sz="2400" dirty="0"/>
              <a:t> </a:t>
            </a:r>
            <a:r>
              <a:rPr lang="pt-BR" sz="2400" dirty="0" err="1"/>
              <a:t>and</a:t>
            </a:r>
            <a:r>
              <a:rPr lang="pt-BR" sz="2400" dirty="0"/>
              <a:t> </a:t>
            </a:r>
            <a:r>
              <a:rPr lang="pt-BR" sz="2400" dirty="0" err="1"/>
              <a:t>lit</a:t>
            </a:r>
            <a:r>
              <a:rPr lang="pt-BR" sz="2400" dirty="0"/>
              <a:t> </a:t>
            </a:r>
            <a:r>
              <a:rPr lang="pt-BR" sz="2400" dirty="0" err="1"/>
              <a:t>area</a:t>
            </a:r>
            <a:r>
              <a:rPr lang="pt-BR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871670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CE59AA-8F29-4635-A17C-52E1B570F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4.2. </a:t>
            </a:r>
            <a:r>
              <a:rPr lang="pt-BR" dirty="0" err="1"/>
              <a:t>Algorithm</a:t>
            </a:r>
            <a:r>
              <a:rPr lang="pt-BR" dirty="0"/>
              <a:t> </a:t>
            </a:r>
            <a:r>
              <a:rPr lang="pt-BR" dirty="0" err="1"/>
              <a:t>applied</a:t>
            </a:r>
            <a:r>
              <a:rPr lang="pt-BR" dirty="0"/>
              <a:t> </a:t>
            </a:r>
            <a:r>
              <a:rPr lang="pt-BR" dirty="0" err="1"/>
              <a:t>on</a:t>
            </a:r>
            <a:r>
              <a:rPr lang="pt-BR" dirty="0"/>
              <a:t> </a:t>
            </a:r>
            <a:r>
              <a:rPr lang="pt-BR" dirty="0" err="1"/>
              <a:t>unseen</a:t>
            </a:r>
            <a:r>
              <a:rPr lang="pt-BR" dirty="0"/>
              <a:t> </a:t>
            </a:r>
            <a:r>
              <a:rPr lang="pt-BR" dirty="0" err="1"/>
              <a:t>scenes</a:t>
            </a:r>
            <a:endParaRPr lang="pt-BR" dirty="0"/>
          </a:p>
        </p:txBody>
      </p:sp>
      <p:pic>
        <p:nvPicPr>
          <p:cNvPr id="4" name="Picture 2" descr="Resultado de imagem para logo icmc png">
            <a:extLst>
              <a:ext uri="{FF2B5EF4-FFF2-40B4-BE49-F238E27FC236}">
                <a16:creationId xmlns:a16="http://schemas.microsoft.com/office/drawing/2014/main" id="{70325A1C-597E-48F0-8901-60E14B9C3C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8646" y="6060333"/>
            <a:ext cx="1049756" cy="590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Espaço Reservado para Conteúdo 23" descr="Uma imagem contendo árvore&#10;&#10;Descrição gerada automaticamente">
            <a:extLst>
              <a:ext uri="{FF2B5EF4-FFF2-40B4-BE49-F238E27FC236}">
                <a16:creationId xmlns:a16="http://schemas.microsoft.com/office/drawing/2014/main" id="{FF6708C1-C323-47FE-98A7-98D382FB5E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9325" y="1690688"/>
            <a:ext cx="8702675" cy="4351338"/>
          </a:xfrm>
        </p:spPr>
      </p:pic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E8985951-E4D2-48DA-A64D-496FE9F41988}"/>
              </a:ext>
            </a:extLst>
          </p:cNvPr>
          <p:cNvSpPr txBox="1">
            <a:spLocks/>
          </p:cNvSpPr>
          <p:nvPr/>
        </p:nvSpPr>
        <p:spPr>
          <a:xfrm>
            <a:off x="838200" y="2172970"/>
            <a:ext cx="3164840" cy="34455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2400" b="1" dirty="0" err="1"/>
              <a:t>Unseen</a:t>
            </a:r>
            <a:r>
              <a:rPr lang="pt-BR" sz="2400" b="1" dirty="0"/>
              <a:t> </a:t>
            </a:r>
            <a:r>
              <a:rPr lang="pt-BR" sz="2400" b="1" dirty="0" err="1"/>
              <a:t>image</a:t>
            </a:r>
            <a:r>
              <a:rPr lang="pt-BR" sz="2400" b="1" dirty="0"/>
              <a:t> 1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pt-BR" sz="2400" dirty="0" err="1"/>
              <a:t>Image</a:t>
            </a:r>
            <a:r>
              <a:rPr lang="pt-BR" sz="2400" dirty="0"/>
              <a:t> </a:t>
            </a:r>
            <a:r>
              <a:rPr lang="pt-BR" sz="2400" dirty="0" err="1"/>
              <a:t>captured</a:t>
            </a:r>
            <a:r>
              <a:rPr lang="pt-BR" sz="2400" dirty="0"/>
              <a:t> </a:t>
            </a:r>
            <a:r>
              <a:rPr lang="pt-BR" sz="2400" dirty="0" err="1"/>
              <a:t>by</a:t>
            </a:r>
            <a:r>
              <a:rPr lang="pt-BR" sz="2400" dirty="0"/>
              <a:t> </a:t>
            </a:r>
            <a:r>
              <a:rPr lang="pt-BR" sz="2400" dirty="0" err="1"/>
              <a:t>the</a:t>
            </a:r>
            <a:r>
              <a:rPr lang="pt-BR" sz="2400" dirty="0"/>
              <a:t> </a:t>
            </a:r>
            <a:r>
              <a:rPr lang="pt-BR" sz="2400" dirty="0" err="1">
                <a:solidFill>
                  <a:srgbClr val="00B0F0"/>
                </a:solidFill>
              </a:rPr>
              <a:t>same</a:t>
            </a:r>
            <a:r>
              <a:rPr lang="pt-BR" sz="2400" dirty="0">
                <a:solidFill>
                  <a:srgbClr val="00B0F0"/>
                </a:solidFill>
              </a:rPr>
              <a:t> </a:t>
            </a:r>
            <a:r>
              <a:rPr lang="pt-BR" sz="2400" dirty="0" err="1">
                <a:solidFill>
                  <a:srgbClr val="00B0F0"/>
                </a:solidFill>
              </a:rPr>
              <a:t>camera</a:t>
            </a:r>
            <a:r>
              <a:rPr lang="pt-BR" sz="2400" dirty="0">
                <a:solidFill>
                  <a:srgbClr val="00B0F0"/>
                </a:solidFill>
              </a:rPr>
              <a:t> </a:t>
            </a:r>
            <a:r>
              <a:rPr lang="pt-BR" sz="2400" dirty="0" err="1"/>
              <a:t>used</a:t>
            </a:r>
            <a:r>
              <a:rPr lang="pt-BR" sz="2400" dirty="0"/>
              <a:t> </a:t>
            </a:r>
            <a:r>
              <a:rPr lang="pt-BR" sz="2400" dirty="0" err="1"/>
              <a:t>to</a:t>
            </a:r>
            <a:r>
              <a:rPr lang="pt-BR" sz="2400" dirty="0"/>
              <a:t> capture </a:t>
            </a:r>
            <a:r>
              <a:rPr lang="pt-BR" sz="2400" dirty="0" err="1"/>
              <a:t>the</a:t>
            </a:r>
            <a:r>
              <a:rPr lang="pt-BR" sz="2400" dirty="0"/>
              <a:t> </a:t>
            </a:r>
            <a:r>
              <a:rPr lang="pt-BR" sz="2400" dirty="0" err="1"/>
              <a:t>image</a:t>
            </a:r>
            <a:r>
              <a:rPr lang="pt-BR" sz="2400" dirty="0"/>
              <a:t> </a:t>
            </a:r>
            <a:r>
              <a:rPr lang="pt-BR" sz="2400" dirty="0" err="1"/>
              <a:t>used</a:t>
            </a:r>
            <a:r>
              <a:rPr lang="pt-BR" sz="2400" dirty="0"/>
              <a:t> </a:t>
            </a:r>
            <a:r>
              <a:rPr lang="pt-BR" sz="2400" dirty="0" err="1"/>
              <a:t>on</a:t>
            </a:r>
            <a:r>
              <a:rPr lang="pt-BR" sz="2400" dirty="0"/>
              <a:t> </a:t>
            </a:r>
            <a:r>
              <a:rPr lang="pt-BR" sz="2400" dirty="0" err="1"/>
              <a:t>this</a:t>
            </a:r>
            <a:r>
              <a:rPr lang="pt-BR" sz="2400" dirty="0"/>
              <a:t> </a:t>
            </a:r>
            <a:r>
              <a:rPr lang="pt-BR" sz="2400" dirty="0" err="1"/>
              <a:t>work</a:t>
            </a:r>
            <a:r>
              <a:rPr lang="pt-BR" sz="2400" dirty="0"/>
              <a:t> </a:t>
            </a:r>
            <a:r>
              <a:rPr lang="pt-BR" sz="2400" dirty="0" err="1"/>
              <a:t>development</a:t>
            </a:r>
            <a:r>
              <a:rPr lang="pt-BR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348220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CE59AA-8F29-4635-A17C-52E1B570F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4.2. </a:t>
            </a:r>
            <a:r>
              <a:rPr lang="pt-BR" dirty="0" err="1"/>
              <a:t>Algorithm</a:t>
            </a:r>
            <a:r>
              <a:rPr lang="pt-BR" dirty="0"/>
              <a:t> </a:t>
            </a:r>
            <a:r>
              <a:rPr lang="pt-BR" dirty="0" err="1"/>
              <a:t>applied</a:t>
            </a:r>
            <a:r>
              <a:rPr lang="pt-BR" dirty="0"/>
              <a:t> </a:t>
            </a:r>
            <a:r>
              <a:rPr lang="pt-BR" dirty="0" err="1"/>
              <a:t>on</a:t>
            </a:r>
            <a:r>
              <a:rPr lang="pt-BR" dirty="0"/>
              <a:t> </a:t>
            </a:r>
            <a:r>
              <a:rPr lang="pt-BR" dirty="0" err="1"/>
              <a:t>unseen</a:t>
            </a:r>
            <a:r>
              <a:rPr lang="pt-BR" dirty="0"/>
              <a:t> </a:t>
            </a:r>
            <a:r>
              <a:rPr lang="pt-BR" dirty="0" err="1"/>
              <a:t>scenes</a:t>
            </a:r>
            <a:endParaRPr lang="pt-BR" dirty="0"/>
          </a:p>
        </p:txBody>
      </p:sp>
      <p:pic>
        <p:nvPicPr>
          <p:cNvPr id="4" name="Picture 2" descr="Resultado de imagem para logo icmc png">
            <a:extLst>
              <a:ext uri="{FF2B5EF4-FFF2-40B4-BE49-F238E27FC236}">
                <a16:creationId xmlns:a16="http://schemas.microsoft.com/office/drawing/2014/main" id="{70325A1C-597E-48F0-8901-60E14B9C3C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8646" y="6060333"/>
            <a:ext cx="1049756" cy="590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Espaço Reservado para Conteúdo 6">
            <a:extLst>
              <a:ext uri="{FF2B5EF4-FFF2-40B4-BE49-F238E27FC236}">
                <a16:creationId xmlns:a16="http://schemas.microsoft.com/office/drawing/2014/main" id="{91A5FF64-07E8-4E65-8CE2-9550D070CD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5727" y="1690688"/>
            <a:ext cx="8702675" cy="4351338"/>
          </a:xfrm>
        </p:spPr>
      </p:pic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F78D5094-05A9-47DB-AF49-68EBE832117B}"/>
              </a:ext>
            </a:extLst>
          </p:cNvPr>
          <p:cNvSpPr txBox="1">
            <a:spLocks/>
          </p:cNvSpPr>
          <p:nvPr/>
        </p:nvSpPr>
        <p:spPr>
          <a:xfrm>
            <a:off x="838200" y="2172970"/>
            <a:ext cx="3164840" cy="34455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2400" b="1" dirty="0" err="1"/>
              <a:t>Unseen</a:t>
            </a:r>
            <a:r>
              <a:rPr lang="pt-BR" sz="2400" b="1" dirty="0"/>
              <a:t> </a:t>
            </a:r>
            <a:r>
              <a:rPr lang="pt-BR" sz="2400" b="1" dirty="0" err="1"/>
              <a:t>image</a:t>
            </a:r>
            <a:r>
              <a:rPr lang="pt-BR" sz="2400" b="1" dirty="0"/>
              <a:t> 2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pt-BR" sz="2400" dirty="0" err="1"/>
              <a:t>Image</a:t>
            </a:r>
            <a:r>
              <a:rPr lang="pt-BR" sz="2400" dirty="0"/>
              <a:t> </a:t>
            </a:r>
            <a:r>
              <a:rPr lang="pt-BR" sz="2400" dirty="0" err="1"/>
              <a:t>captured</a:t>
            </a:r>
            <a:r>
              <a:rPr lang="pt-BR" sz="2400" dirty="0"/>
              <a:t> </a:t>
            </a:r>
            <a:r>
              <a:rPr lang="pt-BR" sz="2400" dirty="0" err="1"/>
              <a:t>by</a:t>
            </a:r>
            <a:r>
              <a:rPr lang="pt-BR" sz="2400" dirty="0"/>
              <a:t> </a:t>
            </a:r>
            <a:r>
              <a:rPr lang="pt-BR" sz="2400" dirty="0" err="1"/>
              <a:t>the</a:t>
            </a:r>
            <a:r>
              <a:rPr lang="pt-BR" sz="2400" dirty="0"/>
              <a:t> </a:t>
            </a:r>
            <a:r>
              <a:rPr lang="pt-BR" sz="2400" dirty="0" err="1">
                <a:solidFill>
                  <a:srgbClr val="00B0F0"/>
                </a:solidFill>
              </a:rPr>
              <a:t>same</a:t>
            </a:r>
            <a:r>
              <a:rPr lang="pt-BR" sz="2400" dirty="0">
                <a:solidFill>
                  <a:srgbClr val="00B0F0"/>
                </a:solidFill>
              </a:rPr>
              <a:t> </a:t>
            </a:r>
            <a:r>
              <a:rPr lang="pt-BR" sz="2400" dirty="0" err="1">
                <a:solidFill>
                  <a:srgbClr val="00B0F0"/>
                </a:solidFill>
              </a:rPr>
              <a:t>camera</a:t>
            </a:r>
            <a:r>
              <a:rPr lang="pt-BR" sz="2400" dirty="0">
                <a:solidFill>
                  <a:srgbClr val="00B0F0"/>
                </a:solidFill>
              </a:rPr>
              <a:t> </a:t>
            </a:r>
            <a:r>
              <a:rPr lang="pt-BR" sz="2400" dirty="0" err="1"/>
              <a:t>used</a:t>
            </a:r>
            <a:r>
              <a:rPr lang="pt-BR" sz="2400" dirty="0"/>
              <a:t> </a:t>
            </a:r>
            <a:r>
              <a:rPr lang="pt-BR" sz="2400" dirty="0" err="1"/>
              <a:t>to</a:t>
            </a:r>
            <a:r>
              <a:rPr lang="pt-BR" sz="2400" dirty="0"/>
              <a:t> capture </a:t>
            </a:r>
            <a:r>
              <a:rPr lang="pt-BR" sz="2400" dirty="0" err="1"/>
              <a:t>the</a:t>
            </a:r>
            <a:r>
              <a:rPr lang="pt-BR" sz="2400" dirty="0"/>
              <a:t> </a:t>
            </a:r>
            <a:r>
              <a:rPr lang="pt-BR" sz="2400" dirty="0" err="1"/>
              <a:t>image</a:t>
            </a:r>
            <a:r>
              <a:rPr lang="pt-BR" sz="2400" dirty="0"/>
              <a:t> </a:t>
            </a:r>
            <a:r>
              <a:rPr lang="pt-BR" sz="2400" dirty="0" err="1"/>
              <a:t>used</a:t>
            </a:r>
            <a:r>
              <a:rPr lang="pt-BR" sz="2400" dirty="0"/>
              <a:t> </a:t>
            </a:r>
            <a:r>
              <a:rPr lang="pt-BR" sz="2400" dirty="0" err="1"/>
              <a:t>on</a:t>
            </a:r>
            <a:r>
              <a:rPr lang="pt-BR" sz="2400" dirty="0"/>
              <a:t> </a:t>
            </a:r>
            <a:r>
              <a:rPr lang="pt-BR" sz="2400" dirty="0" err="1"/>
              <a:t>this</a:t>
            </a:r>
            <a:r>
              <a:rPr lang="pt-BR" sz="2400" dirty="0"/>
              <a:t> </a:t>
            </a:r>
            <a:r>
              <a:rPr lang="pt-BR" sz="2400" dirty="0" err="1"/>
              <a:t>work</a:t>
            </a:r>
            <a:r>
              <a:rPr lang="pt-BR" sz="2400" dirty="0"/>
              <a:t> </a:t>
            </a:r>
            <a:r>
              <a:rPr lang="pt-BR" sz="2400" dirty="0" err="1"/>
              <a:t>development</a:t>
            </a:r>
            <a:r>
              <a:rPr lang="pt-BR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191865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CE59AA-8F29-4635-A17C-52E1B570F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4.2. </a:t>
            </a:r>
            <a:r>
              <a:rPr lang="pt-BR" dirty="0" err="1"/>
              <a:t>Algorithm</a:t>
            </a:r>
            <a:r>
              <a:rPr lang="pt-BR" dirty="0"/>
              <a:t> </a:t>
            </a:r>
            <a:r>
              <a:rPr lang="pt-BR" dirty="0" err="1"/>
              <a:t>applied</a:t>
            </a:r>
            <a:r>
              <a:rPr lang="pt-BR" dirty="0"/>
              <a:t> </a:t>
            </a:r>
            <a:r>
              <a:rPr lang="pt-BR" dirty="0" err="1"/>
              <a:t>on</a:t>
            </a:r>
            <a:r>
              <a:rPr lang="pt-BR" dirty="0"/>
              <a:t> </a:t>
            </a:r>
            <a:r>
              <a:rPr lang="pt-BR" dirty="0" err="1"/>
              <a:t>unseen</a:t>
            </a:r>
            <a:r>
              <a:rPr lang="pt-BR" dirty="0"/>
              <a:t> </a:t>
            </a:r>
            <a:r>
              <a:rPr lang="pt-BR" dirty="0" err="1"/>
              <a:t>scenes</a:t>
            </a:r>
            <a:endParaRPr lang="pt-BR" dirty="0"/>
          </a:p>
        </p:txBody>
      </p:sp>
      <p:pic>
        <p:nvPicPr>
          <p:cNvPr id="4" name="Picture 2" descr="Resultado de imagem para logo icmc png">
            <a:extLst>
              <a:ext uri="{FF2B5EF4-FFF2-40B4-BE49-F238E27FC236}">
                <a16:creationId xmlns:a16="http://schemas.microsoft.com/office/drawing/2014/main" id="{70325A1C-597E-48F0-8901-60E14B9C3C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8646" y="6060333"/>
            <a:ext cx="1049756" cy="590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427CE019-DF21-454F-A3CA-4985EC1F6A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5727" y="1507808"/>
            <a:ext cx="8702675" cy="4351338"/>
          </a:xfrm>
        </p:spPr>
      </p:pic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C13290E2-E7BD-43FF-A499-9B56271865C4}"/>
              </a:ext>
            </a:extLst>
          </p:cNvPr>
          <p:cNvSpPr txBox="1">
            <a:spLocks/>
          </p:cNvSpPr>
          <p:nvPr/>
        </p:nvSpPr>
        <p:spPr>
          <a:xfrm>
            <a:off x="838200" y="2172970"/>
            <a:ext cx="3164840" cy="34455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2400" b="1" dirty="0" err="1"/>
              <a:t>Unseen</a:t>
            </a:r>
            <a:r>
              <a:rPr lang="pt-BR" sz="2400" b="1" dirty="0"/>
              <a:t> </a:t>
            </a:r>
            <a:r>
              <a:rPr lang="pt-BR" sz="2400" b="1" dirty="0" err="1"/>
              <a:t>image</a:t>
            </a:r>
            <a:r>
              <a:rPr lang="pt-BR" sz="2400" b="1" dirty="0"/>
              <a:t> 3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pt-BR" sz="2400" dirty="0" err="1"/>
              <a:t>Image</a:t>
            </a:r>
            <a:r>
              <a:rPr lang="pt-BR" sz="2400" dirty="0"/>
              <a:t> </a:t>
            </a:r>
            <a:r>
              <a:rPr lang="pt-BR" sz="2400" dirty="0" err="1"/>
              <a:t>captured</a:t>
            </a:r>
            <a:r>
              <a:rPr lang="pt-BR" sz="2400" dirty="0"/>
              <a:t> </a:t>
            </a:r>
            <a:r>
              <a:rPr lang="pt-BR" sz="2400" dirty="0" err="1"/>
              <a:t>by</a:t>
            </a:r>
            <a:r>
              <a:rPr lang="pt-BR" sz="2400" dirty="0"/>
              <a:t> </a:t>
            </a:r>
            <a:r>
              <a:rPr lang="pt-BR" sz="2400" dirty="0" err="1"/>
              <a:t>the</a:t>
            </a:r>
            <a:r>
              <a:rPr lang="pt-BR" sz="2400" dirty="0"/>
              <a:t> </a:t>
            </a:r>
            <a:r>
              <a:rPr lang="pt-BR" sz="2400" dirty="0" err="1">
                <a:solidFill>
                  <a:srgbClr val="FF0000"/>
                </a:solidFill>
              </a:rPr>
              <a:t>different</a:t>
            </a:r>
            <a:r>
              <a:rPr lang="pt-BR" sz="2400" dirty="0">
                <a:solidFill>
                  <a:srgbClr val="FF0000"/>
                </a:solidFill>
              </a:rPr>
              <a:t> </a:t>
            </a:r>
            <a:r>
              <a:rPr lang="pt-BR" sz="2400" dirty="0" err="1">
                <a:solidFill>
                  <a:srgbClr val="FF0000"/>
                </a:solidFill>
              </a:rPr>
              <a:t>camera</a:t>
            </a:r>
            <a:r>
              <a:rPr lang="pt-BR" sz="2400" dirty="0">
                <a:solidFill>
                  <a:srgbClr val="FF0000"/>
                </a:solidFill>
              </a:rPr>
              <a:t> </a:t>
            </a:r>
            <a:r>
              <a:rPr lang="pt-BR" sz="2400" dirty="0" err="1"/>
              <a:t>used</a:t>
            </a:r>
            <a:r>
              <a:rPr lang="pt-BR" sz="2400" dirty="0"/>
              <a:t> </a:t>
            </a:r>
            <a:r>
              <a:rPr lang="pt-BR" sz="2400" dirty="0" err="1"/>
              <a:t>to</a:t>
            </a:r>
            <a:r>
              <a:rPr lang="pt-BR" sz="2400" dirty="0"/>
              <a:t> capture </a:t>
            </a:r>
            <a:r>
              <a:rPr lang="pt-BR" sz="2400" dirty="0" err="1"/>
              <a:t>the</a:t>
            </a:r>
            <a:r>
              <a:rPr lang="pt-BR" sz="2400" dirty="0"/>
              <a:t> </a:t>
            </a:r>
            <a:r>
              <a:rPr lang="pt-BR" sz="2400" dirty="0" err="1"/>
              <a:t>image</a:t>
            </a:r>
            <a:r>
              <a:rPr lang="pt-BR" sz="2400" dirty="0"/>
              <a:t> </a:t>
            </a:r>
            <a:r>
              <a:rPr lang="pt-BR" sz="2400" dirty="0" err="1"/>
              <a:t>used</a:t>
            </a:r>
            <a:r>
              <a:rPr lang="pt-BR" sz="2400" dirty="0"/>
              <a:t> </a:t>
            </a:r>
            <a:r>
              <a:rPr lang="pt-BR" sz="2400" dirty="0" err="1"/>
              <a:t>on</a:t>
            </a:r>
            <a:r>
              <a:rPr lang="pt-BR" sz="2400" dirty="0"/>
              <a:t> </a:t>
            </a:r>
            <a:r>
              <a:rPr lang="pt-BR" sz="2400" dirty="0" err="1"/>
              <a:t>this</a:t>
            </a:r>
            <a:r>
              <a:rPr lang="pt-BR" sz="2400" dirty="0"/>
              <a:t> </a:t>
            </a:r>
            <a:r>
              <a:rPr lang="pt-BR" sz="2400" dirty="0" err="1"/>
              <a:t>work</a:t>
            </a:r>
            <a:r>
              <a:rPr lang="pt-BR" sz="2400" dirty="0"/>
              <a:t> </a:t>
            </a:r>
            <a:r>
              <a:rPr lang="pt-BR" sz="2400" dirty="0" err="1"/>
              <a:t>development</a:t>
            </a:r>
            <a:r>
              <a:rPr lang="pt-BR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441165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CE59AA-8F29-4635-A17C-52E1B570F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4.2. </a:t>
            </a:r>
            <a:r>
              <a:rPr lang="pt-BR" dirty="0" err="1"/>
              <a:t>Algorithm</a:t>
            </a:r>
            <a:r>
              <a:rPr lang="pt-BR" dirty="0"/>
              <a:t> </a:t>
            </a:r>
            <a:r>
              <a:rPr lang="pt-BR" dirty="0" err="1"/>
              <a:t>applied</a:t>
            </a:r>
            <a:r>
              <a:rPr lang="pt-BR" dirty="0"/>
              <a:t> </a:t>
            </a:r>
            <a:r>
              <a:rPr lang="pt-BR" dirty="0" err="1"/>
              <a:t>on</a:t>
            </a:r>
            <a:r>
              <a:rPr lang="pt-BR" dirty="0"/>
              <a:t> </a:t>
            </a:r>
            <a:r>
              <a:rPr lang="pt-BR" dirty="0" err="1"/>
              <a:t>unseen</a:t>
            </a:r>
            <a:r>
              <a:rPr lang="pt-BR" dirty="0"/>
              <a:t> </a:t>
            </a:r>
            <a:r>
              <a:rPr lang="pt-BR" dirty="0" err="1"/>
              <a:t>scenes</a:t>
            </a:r>
            <a:endParaRPr lang="pt-BR" dirty="0"/>
          </a:p>
        </p:txBody>
      </p:sp>
      <p:pic>
        <p:nvPicPr>
          <p:cNvPr id="4" name="Picture 2" descr="Resultado de imagem para logo icmc png">
            <a:extLst>
              <a:ext uri="{FF2B5EF4-FFF2-40B4-BE49-F238E27FC236}">
                <a16:creationId xmlns:a16="http://schemas.microsoft.com/office/drawing/2014/main" id="{70325A1C-597E-48F0-8901-60E14B9C3C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8646" y="6060333"/>
            <a:ext cx="1049756" cy="590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Espaço Reservado para Conteúdo 5" descr="Uma imagem contendo árvore&#10;&#10;Descrição gerada automaticamente">
            <a:extLst>
              <a:ext uri="{FF2B5EF4-FFF2-40B4-BE49-F238E27FC236}">
                <a16:creationId xmlns:a16="http://schemas.microsoft.com/office/drawing/2014/main" id="{7BACAE78-D251-438B-B5E2-90EB22F674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5727" y="1690688"/>
            <a:ext cx="8702675" cy="4351338"/>
          </a:xfrm>
        </p:spPr>
      </p:pic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CA8FE209-7DCF-47B5-A737-5709F7C159E3}"/>
              </a:ext>
            </a:extLst>
          </p:cNvPr>
          <p:cNvSpPr txBox="1">
            <a:spLocks/>
          </p:cNvSpPr>
          <p:nvPr/>
        </p:nvSpPr>
        <p:spPr>
          <a:xfrm>
            <a:off x="838200" y="2172970"/>
            <a:ext cx="3164840" cy="34455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2400" b="1" dirty="0" err="1"/>
              <a:t>Unseen</a:t>
            </a:r>
            <a:r>
              <a:rPr lang="pt-BR" sz="2400" b="1" dirty="0"/>
              <a:t> </a:t>
            </a:r>
            <a:r>
              <a:rPr lang="pt-BR" sz="2400" b="1" dirty="0" err="1"/>
              <a:t>image</a:t>
            </a:r>
            <a:r>
              <a:rPr lang="pt-BR" sz="2400" b="1" dirty="0"/>
              <a:t> 4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pt-BR" sz="2400" dirty="0" err="1"/>
              <a:t>Image</a:t>
            </a:r>
            <a:r>
              <a:rPr lang="pt-BR" sz="2400" dirty="0"/>
              <a:t> </a:t>
            </a:r>
            <a:r>
              <a:rPr lang="pt-BR" sz="2400" dirty="0" err="1"/>
              <a:t>captured</a:t>
            </a:r>
            <a:r>
              <a:rPr lang="pt-BR" sz="2400" dirty="0"/>
              <a:t> </a:t>
            </a:r>
            <a:r>
              <a:rPr lang="pt-BR" sz="2400" dirty="0" err="1"/>
              <a:t>by</a:t>
            </a:r>
            <a:r>
              <a:rPr lang="pt-BR" sz="2400" dirty="0"/>
              <a:t> </a:t>
            </a:r>
            <a:r>
              <a:rPr lang="pt-BR" sz="2400" dirty="0" err="1"/>
              <a:t>the</a:t>
            </a:r>
            <a:r>
              <a:rPr lang="pt-BR" sz="2400" dirty="0"/>
              <a:t> </a:t>
            </a:r>
            <a:r>
              <a:rPr lang="pt-BR" sz="2400" dirty="0" err="1">
                <a:solidFill>
                  <a:srgbClr val="FF0000"/>
                </a:solidFill>
              </a:rPr>
              <a:t>different</a:t>
            </a:r>
            <a:r>
              <a:rPr lang="pt-BR" sz="2400" dirty="0">
                <a:solidFill>
                  <a:srgbClr val="FF0000"/>
                </a:solidFill>
              </a:rPr>
              <a:t> </a:t>
            </a:r>
            <a:r>
              <a:rPr lang="pt-BR" sz="2400" dirty="0" err="1">
                <a:solidFill>
                  <a:srgbClr val="FF0000"/>
                </a:solidFill>
              </a:rPr>
              <a:t>camera</a:t>
            </a:r>
            <a:r>
              <a:rPr lang="pt-BR" sz="2400" dirty="0">
                <a:solidFill>
                  <a:srgbClr val="FF0000"/>
                </a:solidFill>
              </a:rPr>
              <a:t> </a:t>
            </a:r>
            <a:r>
              <a:rPr lang="pt-BR" sz="2400" dirty="0" err="1"/>
              <a:t>used</a:t>
            </a:r>
            <a:r>
              <a:rPr lang="pt-BR" sz="2400" dirty="0"/>
              <a:t> </a:t>
            </a:r>
            <a:r>
              <a:rPr lang="pt-BR" sz="2400" dirty="0" err="1"/>
              <a:t>to</a:t>
            </a:r>
            <a:r>
              <a:rPr lang="pt-BR" sz="2400" dirty="0"/>
              <a:t> capture </a:t>
            </a:r>
            <a:r>
              <a:rPr lang="pt-BR" sz="2400" dirty="0" err="1"/>
              <a:t>the</a:t>
            </a:r>
            <a:r>
              <a:rPr lang="pt-BR" sz="2400" dirty="0"/>
              <a:t> </a:t>
            </a:r>
            <a:r>
              <a:rPr lang="pt-BR" sz="2400" dirty="0" err="1"/>
              <a:t>image</a:t>
            </a:r>
            <a:r>
              <a:rPr lang="pt-BR" sz="2400" dirty="0"/>
              <a:t> </a:t>
            </a:r>
            <a:r>
              <a:rPr lang="pt-BR" sz="2400" dirty="0" err="1"/>
              <a:t>used</a:t>
            </a:r>
            <a:r>
              <a:rPr lang="pt-BR" sz="2400" dirty="0"/>
              <a:t> </a:t>
            </a:r>
            <a:r>
              <a:rPr lang="pt-BR" sz="2400" dirty="0" err="1"/>
              <a:t>on</a:t>
            </a:r>
            <a:r>
              <a:rPr lang="pt-BR" sz="2400" dirty="0"/>
              <a:t> </a:t>
            </a:r>
            <a:r>
              <a:rPr lang="pt-BR" sz="2400" dirty="0" err="1"/>
              <a:t>this</a:t>
            </a:r>
            <a:r>
              <a:rPr lang="pt-BR" sz="2400" dirty="0"/>
              <a:t> </a:t>
            </a:r>
            <a:r>
              <a:rPr lang="pt-BR" sz="2400" dirty="0" err="1"/>
              <a:t>work</a:t>
            </a:r>
            <a:r>
              <a:rPr lang="pt-BR" sz="2400" dirty="0"/>
              <a:t> </a:t>
            </a:r>
            <a:r>
              <a:rPr lang="pt-BR" sz="2400" dirty="0" err="1"/>
              <a:t>development</a:t>
            </a:r>
            <a:r>
              <a:rPr lang="pt-BR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035309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CE59AA-8F29-4635-A17C-52E1B570F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4.2. </a:t>
            </a:r>
            <a:r>
              <a:rPr lang="pt-BR" dirty="0" err="1"/>
              <a:t>Algorithm</a:t>
            </a:r>
            <a:r>
              <a:rPr lang="pt-BR" dirty="0"/>
              <a:t> </a:t>
            </a:r>
            <a:r>
              <a:rPr lang="pt-BR" dirty="0" err="1"/>
              <a:t>applied</a:t>
            </a:r>
            <a:r>
              <a:rPr lang="pt-BR" dirty="0"/>
              <a:t> </a:t>
            </a:r>
            <a:r>
              <a:rPr lang="pt-BR" dirty="0" err="1"/>
              <a:t>on</a:t>
            </a:r>
            <a:r>
              <a:rPr lang="pt-BR" dirty="0"/>
              <a:t> </a:t>
            </a:r>
            <a:r>
              <a:rPr lang="pt-BR" dirty="0" err="1"/>
              <a:t>unseen</a:t>
            </a:r>
            <a:r>
              <a:rPr lang="pt-BR" dirty="0"/>
              <a:t> </a:t>
            </a:r>
            <a:r>
              <a:rPr lang="pt-BR" dirty="0" err="1"/>
              <a:t>scenes</a:t>
            </a:r>
            <a:endParaRPr lang="pt-BR" dirty="0"/>
          </a:p>
        </p:txBody>
      </p:sp>
      <p:pic>
        <p:nvPicPr>
          <p:cNvPr id="4" name="Picture 2" descr="Resultado de imagem para logo icmc png">
            <a:extLst>
              <a:ext uri="{FF2B5EF4-FFF2-40B4-BE49-F238E27FC236}">
                <a16:creationId xmlns:a16="http://schemas.microsoft.com/office/drawing/2014/main" id="{70325A1C-597E-48F0-8901-60E14B9C3C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8646" y="6060333"/>
            <a:ext cx="1049756" cy="590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B24187A2-E169-4626-9F13-3B30F62828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5727" y="1699841"/>
            <a:ext cx="8702675" cy="4351338"/>
          </a:xfrm>
        </p:spPr>
      </p:pic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F40D911C-09E7-4551-8F0C-B0FFEA1F2DDA}"/>
              </a:ext>
            </a:extLst>
          </p:cNvPr>
          <p:cNvSpPr txBox="1">
            <a:spLocks/>
          </p:cNvSpPr>
          <p:nvPr/>
        </p:nvSpPr>
        <p:spPr>
          <a:xfrm>
            <a:off x="838200" y="2172970"/>
            <a:ext cx="3164840" cy="34455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2400" b="1" dirty="0" err="1"/>
              <a:t>Unseen</a:t>
            </a:r>
            <a:r>
              <a:rPr lang="pt-BR" sz="2400" b="1" dirty="0"/>
              <a:t> </a:t>
            </a:r>
            <a:r>
              <a:rPr lang="pt-BR" sz="2400" b="1" dirty="0" err="1"/>
              <a:t>image</a:t>
            </a:r>
            <a:r>
              <a:rPr lang="pt-BR" sz="2400" b="1" dirty="0"/>
              <a:t> 5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pt-BR" sz="2400" dirty="0" err="1"/>
              <a:t>Image</a:t>
            </a:r>
            <a:r>
              <a:rPr lang="pt-BR" sz="2400" dirty="0"/>
              <a:t> </a:t>
            </a:r>
            <a:r>
              <a:rPr lang="pt-BR" sz="2400" dirty="0" err="1"/>
              <a:t>captured</a:t>
            </a:r>
            <a:r>
              <a:rPr lang="pt-BR" sz="2400" dirty="0"/>
              <a:t> </a:t>
            </a:r>
            <a:r>
              <a:rPr lang="pt-BR" sz="2400" dirty="0" err="1"/>
              <a:t>by</a:t>
            </a:r>
            <a:r>
              <a:rPr lang="pt-BR" sz="2400" dirty="0"/>
              <a:t> </a:t>
            </a:r>
            <a:r>
              <a:rPr lang="pt-BR" sz="2400" dirty="0" err="1"/>
              <a:t>the</a:t>
            </a:r>
            <a:r>
              <a:rPr lang="pt-BR" sz="2400" dirty="0"/>
              <a:t> </a:t>
            </a:r>
            <a:r>
              <a:rPr lang="pt-BR" sz="2400" dirty="0" err="1">
                <a:solidFill>
                  <a:srgbClr val="FF0000"/>
                </a:solidFill>
              </a:rPr>
              <a:t>different</a:t>
            </a:r>
            <a:r>
              <a:rPr lang="pt-BR" sz="2400" dirty="0">
                <a:solidFill>
                  <a:srgbClr val="FF0000"/>
                </a:solidFill>
              </a:rPr>
              <a:t> </a:t>
            </a:r>
            <a:r>
              <a:rPr lang="pt-BR" sz="2400" dirty="0" err="1">
                <a:solidFill>
                  <a:srgbClr val="FF0000"/>
                </a:solidFill>
              </a:rPr>
              <a:t>camera</a:t>
            </a:r>
            <a:r>
              <a:rPr lang="pt-BR" sz="2400" dirty="0">
                <a:solidFill>
                  <a:srgbClr val="FF0000"/>
                </a:solidFill>
              </a:rPr>
              <a:t> </a:t>
            </a:r>
            <a:r>
              <a:rPr lang="pt-BR" sz="2400" dirty="0" err="1"/>
              <a:t>used</a:t>
            </a:r>
            <a:r>
              <a:rPr lang="pt-BR" sz="2400" dirty="0"/>
              <a:t> </a:t>
            </a:r>
            <a:r>
              <a:rPr lang="pt-BR" sz="2400" dirty="0" err="1"/>
              <a:t>to</a:t>
            </a:r>
            <a:r>
              <a:rPr lang="pt-BR" sz="2400" dirty="0"/>
              <a:t> capture </a:t>
            </a:r>
            <a:r>
              <a:rPr lang="pt-BR" sz="2400" dirty="0" err="1"/>
              <a:t>the</a:t>
            </a:r>
            <a:r>
              <a:rPr lang="pt-BR" sz="2400" dirty="0"/>
              <a:t> </a:t>
            </a:r>
            <a:r>
              <a:rPr lang="pt-BR" sz="2400" dirty="0" err="1"/>
              <a:t>image</a:t>
            </a:r>
            <a:r>
              <a:rPr lang="pt-BR" sz="2400" dirty="0"/>
              <a:t> </a:t>
            </a:r>
            <a:r>
              <a:rPr lang="pt-BR" sz="2400" dirty="0" err="1"/>
              <a:t>used</a:t>
            </a:r>
            <a:r>
              <a:rPr lang="pt-BR" sz="2400" dirty="0"/>
              <a:t> </a:t>
            </a:r>
            <a:r>
              <a:rPr lang="pt-BR" sz="2400" dirty="0" err="1"/>
              <a:t>on</a:t>
            </a:r>
            <a:r>
              <a:rPr lang="pt-BR" sz="2400" dirty="0"/>
              <a:t> </a:t>
            </a:r>
            <a:r>
              <a:rPr lang="pt-BR" sz="2400" dirty="0" err="1"/>
              <a:t>this</a:t>
            </a:r>
            <a:r>
              <a:rPr lang="pt-BR" sz="2400" dirty="0"/>
              <a:t> </a:t>
            </a:r>
            <a:r>
              <a:rPr lang="pt-BR" sz="2400" dirty="0" err="1"/>
              <a:t>work</a:t>
            </a:r>
            <a:r>
              <a:rPr lang="pt-BR" sz="2400" dirty="0"/>
              <a:t> </a:t>
            </a:r>
            <a:r>
              <a:rPr lang="pt-BR" sz="2400" dirty="0" err="1"/>
              <a:t>development</a:t>
            </a:r>
            <a:r>
              <a:rPr lang="pt-BR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428064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CE59AA-8F29-4635-A17C-52E1B570F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5. </a:t>
            </a:r>
            <a:r>
              <a:rPr lang="pt-BR" dirty="0" err="1"/>
              <a:t>Conclusion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8F098F2-117D-46EB-B151-E3FA7177A7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err="1"/>
              <a:t>Complex</a:t>
            </a:r>
            <a:r>
              <a:rPr lang="pt-BR" dirty="0"/>
              <a:t> </a:t>
            </a:r>
            <a:r>
              <a:rPr lang="pt-BR" dirty="0" err="1"/>
              <a:t>scenario</a:t>
            </a:r>
            <a:r>
              <a:rPr lang="pt-BR" dirty="0"/>
              <a:t>;</a:t>
            </a:r>
          </a:p>
          <a:p>
            <a:r>
              <a:rPr lang="pt-BR" dirty="0"/>
              <a:t>The </a:t>
            </a:r>
            <a:r>
              <a:rPr lang="pt-BR" dirty="0" err="1"/>
              <a:t>shadow</a:t>
            </a:r>
            <a:r>
              <a:rPr lang="pt-BR" dirty="0"/>
              <a:t> </a:t>
            </a:r>
            <a:r>
              <a:rPr lang="pt-BR" dirty="0" err="1"/>
              <a:t>removal</a:t>
            </a:r>
            <a:r>
              <a:rPr lang="pt-BR" dirty="0"/>
              <a:t> </a:t>
            </a:r>
            <a:r>
              <a:rPr lang="pt-BR" dirty="0" err="1"/>
              <a:t>was</a:t>
            </a:r>
            <a:r>
              <a:rPr lang="pt-BR" dirty="0"/>
              <a:t> </a:t>
            </a:r>
            <a:r>
              <a:rPr lang="pt-BR" dirty="0" err="1"/>
              <a:t>not</a:t>
            </a:r>
            <a:r>
              <a:rPr lang="pt-BR" dirty="0"/>
              <a:t> </a:t>
            </a:r>
            <a:r>
              <a:rPr lang="pt-BR" dirty="0" err="1"/>
              <a:t>perfect</a:t>
            </a:r>
            <a:r>
              <a:rPr lang="pt-BR" dirty="0"/>
              <a:t>;</a:t>
            </a:r>
          </a:p>
          <a:p>
            <a:r>
              <a:rPr lang="pt-BR" dirty="0"/>
              <a:t>For </a:t>
            </a:r>
            <a:r>
              <a:rPr lang="pt-BR" dirty="0" err="1"/>
              <a:t>segmentation</a:t>
            </a:r>
            <a:r>
              <a:rPr lang="pt-BR" dirty="0"/>
              <a:t> </a:t>
            </a:r>
            <a:r>
              <a:rPr lang="pt-BR" dirty="0" err="1"/>
              <a:t>of</a:t>
            </a:r>
            <a:r>
              <a:rPr lang="pt-BR" dirty="0"/>
              <a:t> </a:t>
            </a:r>
            <a:r>
              <a:rPr lang="pt-BR" dirty="0" err="1"/>
              <a:t>road</a:t>
            </a:r>
            <a:r>
              <a:rPr lang="pt-BR" dirty="0"/>
              <a:t> (</a:t>
            </a:r>
            <a:r>
              <a:rPr lang="pt-BR" dirty="0" err="1"/>
              <a:t>navigable</a:t>
            </a:r>
            <a:r>
              <a:rPr lang="pt-BR" dirty="0"/>
              <a:t> </a:t>
            </a:r>
            <a:r>
              <a:rPr lang="pt-BR" dirty="0" err="1"/>
              <a:t>area</a:t>
            </a:r>
            <a:r>
              <a:rPr lang="pt-BR" dirty="0"/>
              <a:t>) </a:t>
            </a:r>
            <a:r>
              <a:rPr lang="pt-BR" dirty="0" err="1"/>
              <a:t>had</a:t>
            </a:r>
            <a:r>
              <a:rPr lang="pt-BR" dirty="0"/>
              <a:t> </a:t>
            </a:r>
            <a:r>
              <a:rPr lang="pt-BR" dirty="0" err="1"/>
              <a:t>good</a:t>
            </a:r>
            <a:r>
              <a:rPr lang="pt-BR" dirty="0"/>
              <a:t> </a:t>
            </a:r>
            <a:r>
              <a:rPr lang="pt-BR" dirty="0" err="1"/>
              <a:t>results</a:t>
            </a:r>
            <a:r>
              <a:rPr lang="pt-BR" dirty="0"/>
              <a:t>;</a:t>
            </a:r>
          </a:p>
          <a:p>
            <a:r>
              <a:rPr lang="pt-BR" dirty="0" err="1"/>
              <a:t>Limitations</a:t>
            </a:r>
            <a:r>
              <a:rPr lang="pt-BR" dirty="0"/>
              <a:t>:</a:t>
            </a:r>
          </a:p>
          <a:p>
            <a:pPr lvl="1"/>
            <a:r>
              <a:rPr lang="pt-BR" dirty="0" err="1"/>
              <a:t>Worked</a:t>
            </a:r>
            <a:r>
              <a:rPr lang="pt-BR" dirty="0"/>
              <a:t> </a:t>
            </a:r>
            <a:r>
              <a:rPr lang="pt-BR" dirty="0" err="1"/>
              <a:t>only</a:t>
            </a:r>
            <a:r>
              <a:rPr lang="pt-BR" dirty="0"/>
              <a:t> for </a:t>
            </a:r>
            <a:r>
              <a:rPr lang="pt-BR" dirty="0" err="1"/>
              <a:t>this</a:t>
            </a:r>
            <a:r>
              <a:rPr lang="pt-BR" dirty="0"/>
              <a:t> </a:t>
            </a:r>
            <a:r>
              <a:rPr lang="pt-BR" dirty="0" err="1"/>
              <a:t>kind</a:t>
            </a:r>
            <a:r>
              <a:rPr lang="pt-BR" dirty="0"/>
              <a:t> </a:t>
            </a:r>
            <a:r>
              <a:rPr lang="pt-BR" dirty="0" err="1"/>
              <a:t>of</a:t>
            </a:r>
            <a:r>
              <a:rPr lang="pt-BR" dirty="0"/>
              <a:t> </a:t>
            </a:r>
            <a:r>
              <a:rPr lang="pt-BR" dirty="0" err="1"/>
              <a:t>scenario</a:t>
            </a:r>
            <a:r>
              <a:rPr lang="pt-BR" dirty="0"/>
              <a:t>;</a:t>
            </a:r>
          </a:p>
          <a:p>
            <a:pPr lvl="1"/>
            <a:r>
              <a:rPr lang="pt-BR" dirty="0" err="1"/>
              <a:t>Worked</a:t>
            </a:r>
            <a:r>
              <a:rPr lang="pt-BR" dirty="0"/>
              <a:t> </a:t>
            </a:r>
            <a:r>
              <a:rPr lang="pt-BR" dirty="0" err="1"/>
              <a:t>only</a:t>
            </a:r>
            <a:r>
              <a:rPr lang="pt-BR" dirty="0"/>
              <a:t> for </a:t>
            </a:r>
            <a:r>
              <a:rPr lang="pt-BR" dirty="0" err="1"/>
              <a:t>images</a:t>
            </a:r>
            <a:r>
              <a:rPr lang="pt-BR" dirty="0"/>
              <a:t> </a:t>
            </a:r>
            <a:r>
              <a:rPr lang="pt-BR" dirty="0" err="1"/>
              <a:t>captured</a:t>
            </a:r>
            <a:r>
              <a:rPr lang="pt-BR" dirty="0"/>
              <a:t> </a:t>
            </a:r>
            <a:r>
              <a:rPr lang="pt-BR" dirty="0" err="1"/>
              <a:t>from</a:t>
            </a:r>
            <a:r>
              <a:rPr lang="pt-BR" dirty="0"/>
              <a:t> </a:t>
            </a:r>
            <a:r>
              <a:rPr lang="pt-BR" dirty="0" err="1"/>
              <a:t>one</a:t>
            </a:r>
            <a:r>
              <a:rPr lang="pt-BR" dirty="0"/>
              <a:t> câmera;</a:t>
            </a:r>
          </a:p>
          <a:p>
            <a:endParaRPr lang="pt-BR" dirty="0"/>
          </a:p>
        </p:txBody>
      </p:sp>
      <p:pic>
        <p:nvPicPr>
          <p:cNvPr id="4" name="Picture 2" descr="Resultado de imagem para logo icmc png">
            <a:extLst>
              <a:ext uri="{FF2B5EF4-FFF2-40B4-BE49-F238E27FC236}">
                <a16:creationId xmlns:a16="http://schemas.microsoft.com/office/drawing/2014/main" id="{70325A1C-597E-48F0-8901-60E14B9C3C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8646" y="6060333"/>
            <a:ext cx="1049756" cy="590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75140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CE59AA-8F29-4635-A17C-52E1B570F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5. </a:t>
            </a:r>
            <a:r>
              <a:rPr lang="pt-BR" dirty="0" err="1"/>
              <a:t>Conclusion</a:t>
            </a:r>
            <a:endParaRPr lang="pt-BR" dirty="0"/>
          </a:p>
        </p:txBody>
      </p:sp>
      <p:pic>
        <p:nvPicPr>
          <p:cNvPr id="4" name="Picture 2" descr="Resultado de imagem para logo icmc png">
            <a:extLst>
              <a:ext uri="{FF2B5EF4-FFF2-40B4-BE49-F238E27FC236}">
                <a16:creationId xmlns:a16="http://schemas.microsoft.com/office/drawing/2014/main" id="{70325A1C-597E-48F0-8901-60E14B9C3C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8646" y="6060333"/>
            <a:ext cx="1049756" cy="590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318A11E6-95AA-42D9-8403-BF32291431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grpSp>
        <p:nvGrpSpPr>
          <p:cNvPr id="7" name="Agrupar 6">
            <a:extLst>
              <a:ext uri="{FF2B5EF4-FFF2-40B4-BE49-F238E27FC236}">
                <a16:creationId xmlns:a16="http://schemas.microsoft.com/office/drawing/2014/main" id="{92D98549-8635-4E29-A1C9-55CCD34415F0}"/>
              </a:ext>
            </a:extLst>
          </p:cNvPr>
          <p:cNvGrpSpPr/>
          <p:nvPr/>
        </p:nvGrpSpPr>
        <p:grpSpPr>
          <a:xfrm>
            <a:off x="614934" y="1574057"/>
            <a:ext cx="10581601" cy="4333133"/>
            <a:chOff x="680936" y="1592263"/>
            <a:chExt cx="9747116" cy="3991414"/>
          </a:xfrm>
        </p:grpSpPr>
        <p:pic>
          <p:nvPicPr>
            <p:cNvPr id="17412" name="Picture 4" descr="Comparing shadowed and unshadowed limiarizations">
              <a:extLst>
                <a:ext uri="{FF2B5EF4-FFF2-40B4-BE49-F238E27FC236}">
                  <a16:creationId xmlns:a16="http://schemas.microsoft.com/office/drawing/2014/main" id="{DD9B138B-B6AC-4BDE-B73C-76C3619EB57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604" t="16099" r="9545" b="15816"/>
            <a:stretch/>
          </p:blipFill>
          <p:spPr bwMode="auto">
            <a:xfrm>
              <a:off x="3098260" y="3587970"/>
              <a:ext cx="7329792" cy="19288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410" name="Picture 2" descr="Comparing shadowed and unshadowed limiarizations">
              <a:extLst>
                <a:ext uri="{FF2B5EF4-FFF2-40B4-BE49-F238E27FC236}">
                  <a16:creationId xmlns:a16="http://schemas.microsoft.com/office/drawing/2014/main" id="{61A1B563-FE38-4B9E-B050-A3939A04537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805" t="7401" r="8888" b="7659"/>
            <a:stretch/>
          </p:blipFill>
          <p:spPr bwMode="auto">
            <a:xfrm>
              <a:off x="680936" y="1592263"/>
              <a:ext cx="4834647" cy="39914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4482147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49101B-1BF3-4E5A-B9B5-89B194F166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pt-BR" dirty="0"/>
              <a:t>1. </a:t>
            </a:r>
            <a:r>
              <a:rPr lang="pt-BR" dirty="0" err="1"/>
              <a:t>Motivation</a:t>
            </a:r>
            <a:r>
              <a:rPr lang="pt-BR" dirty="0"/>
              <a:t> </a:t>
            </a:r>
            <a:r>
              <a:rPr lang="pt-BR" dirty="0" err="1"/>
              <a:t>and</a:t>
            </a:r>
            <a:r>
              <a:rPr lang="pt-BR" dirty="0"/>
              <a:t> </a:t>
            </a:r>
            <a:r>
              <a:rPr lang="pt-BR" dirty="0" err="1"/>
              <a:t>objective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3964E45-2C45-4E15-97D4-837A6F2608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algn="just"/>
            <a:r>
              <a:rPr lang="pt-BR" dirty="0"/>
              <a:t>In real </a:t>
            </a:r>
            <a:r>
              <a:rPr lang="pt-BR" dirty="0" err="1"/>
              <a:t>life</a:t>
            </a:r>
            <a:r>
              <a:rPr lang="pt-BR" dirty="0"/>
              <a:t> </a:t>
            </a:r>
            <a:r>
              <a:rPr lang="pt-BR" dirty="0" err="1"/>
              <a:t>application</a:t>
            </a:r>
            <a:r>
              <a:rPr lang="pt-BR" dirty="0"/>
              <a:t>, </a:t>
            </a:r>
            <a:r>
              <a:rPr lang="pt-BR" dirty="0" err="1"/>
              <a:t>one</a:t>
            </a:r>
            <a:r>
              <a:rPr lang="pt-BR" dirty="0"/>
              <a:t> </a:t>
            </a:r>
            <a:r>
              <a:rPr lang="pt-BR" dirty="0" err="1"/>
              <a:t>of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main</a:t>
            </a:r>
            <a:r>
              <a:rPr lang="pt-BR" dirty="0"/>
              <a:t> causes </a:t>
            </a:r>
            <a:r>
              <a:rPr lang="pt-BR" dirty="0" err="1"/>
              <a:t>of</a:t>
            </a:r>
            <a:r>
              <a:rPr lang="pt-BR" dirty="0"/>
              <a:t> </a:t>
            </a:r>
            <a:r>
              <a:rPr lang="pt-BR" dirty="0" err="1"/>
              <a:t>environment</a:t>
            </a:r>
            <a:r>
              <a:rPr lang="pt-BR" dirty="0"/>
              <a:t> </a:t>
            </a:r>
            <a:r>
              <a:rPr lang="pt-BR" dirty="0" err="1"/>
              <a:t>noise</a:t>
            </a:r>
            <a:r>
              <a:rPr lang="pt-BR" dirty="0"/>
              <a:t> </a:t>
            </a:r>
            <a:r>
              <a:rPr lang="pt-BR" dirty="0" err="1"/>
              <a:t>is</a:t>
            </a:r>
            <a:r>
              <a:rPr lang="pt-BR" dirty="0"/>
              <a:t> </a:t>
            </a:r>
            <a:r>
              <a:rPr lang="pt-BR" dirty="0" err="1"/>
              <a:t>shadow</a:t>
            </a:r>
            <a:r>
              <a:rPr lang="pt-BR" dirty="0"/>
              <a:t>, </a:t>
            </a:r>
            <a:r>
              <a:rPr lang="pt-BR" dirty="0" err="1"/>
              <a:t>which</a:t>
            </a:r>
            <a:r>
              <a:rPr lang="pt-BR" dirty="0"/>
              <a:t> </a:t>
            </a:r>
            <a:r>
              <a:rPr lang="pt-BR" dirty="0" err="1"/>
              <a:t>distort</a:t>
            </a:r>
            <a:r>
              <a:rPr lang="pt-BR" dirty="0"/>
              <a:t> </a:t>
            </a:r>
            <a:r>
              <a:rPr lang="pt-BR" dirty="0" err="1"/>
              <a:t>both</a:t>
            </a:r>
            <a:r>
              <a:rPr lang="pt-BR" dirty="0"/>
              <a:t> </a:t>
            </a:r>
            <a:r>
              <a:rPr lang="pt-BR" dirty="0" err="1"/>
              <a:t>image</a:t>
            </a:r>
            <a:r>
              <a:rPr lang="pt-BR" dirty="0"/>
              <a:t> </a:t>
            </a:r>
            <a:r>
              <a:rPr lang="pt-BR" dirty="0" err="1"/>
              <a:t>intensity</a:t>
            </a:r>
            <a:r>
              <a:rPr lang="pt-BR" dirty="0"/>
              <a:t> (</a:t>
            </a:r>
            <a:r>
              <a:rPr lang="pt-BR" dirty="0" err="1"/>
              <a:t>luminance</a:t>
            </a:r>
            <a:r>
              <a:rPr lang="pt-BR" dirty="0"/>
              <a:t>) </a:t>
            </a:r>
            <a:r>
              <a:rPr lang="pt-BR" dirty="0" err="1"/>
              <a:t>and</a:t>
            </a:r>
            <a:r>
              <a:rPr lang="pt-BR" dirty="0"/>
              <a:t> color (</a:t>
            </a:r>
            <a:r>
              <a:rPr lang="pt-BR" dirty="0" err="1"/>
              <a:t>chrominance</a:t>
            </a:r>
            <a:r>
              <a:rPr lang="pt-BR" dirty="0"/>
              <a:t>).</a:t>
            </a:r>
          </a:p>
          <a:p>
            <a:pPr algn="just"/>
            <a:endParaRPr lang="pt-BR" dirty="0"/>
          </a:p>
          <a:p>
            <a:pPr algn="just"/>
            <a:r>
              <a:rPr lang="pt-BR" dirty="0" err="1"/>
              <a:t>This</a:t>
            </a:r>
            <a:r>
              <a:rPr lang="pt-BR" dirty="0"/>
              <a:t> </a:t>
            </a:r>
            <a:r>
              <a:rPr lang="pt-BR" dirty="0" err="1"/>
              <a:t>work</a:t>
            </a:r>
            <a:r>
              <a:rPr lang="pt-BR" dirty="0"/>
              <a:t> </a:t>
            </a:r>
            <a:r>
              <a:rPr lang="pt-BR" dirty="0" err="1"/>
              <a:t>aims</a:t>
            </a:r>
            <a:r>
              <a:rPr lang="pt-BR" dirty="0"/>
              <a:t> </a:t>
            </a:r>
            <a:r>
              <a:rPr lang="pt-BR" dirty="0" err="1"/>
              <a:t>to</a:t>
            </a:r>
            <a:r>
              <a:rPr lang="pt-BR" dirty="0"/>
              <a:t> remove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shaows</a:t>
            </a:r>
            <a:r>
              <a:rPr lang="pt-BR" dirty="0"/>
              <a:t> </a:t>
            </a:r>
            <a:r>
              <a:rPr lang="pt-BR" dirty="0" err="1"/>
              <a:t>from</a:t>
            </a:r>
            <a:r>
              <a:rPr lang="pt-BR" dirty="0"/>
              <a:t> a </a:t>
            </a:r>
            <a:r>
              <a:rPr lang="pt-BR" dirty="0" err="1"/>
              <a:t>scene</a:t>
            </a:r>
            <a:r>
              <a:rPr lang="pt-BR" dirty="0"/>
              <a:t> </a:t>
            </a:r>
            <a:r>
              <a:rPr lang="pt-BR" dirty="0" err="1"/>
              <a:t>of</a:t>
            </a:r>
            <a:r>
              <a:rPr lang="pt-BR" dirty="0"/>
              <a:t> </a:t>
            </a:r>
            <a:r>
              <a:rPr lang="pt-BR" dirty="0" err="1"/>
              <a:t>eucalyptus</a:t>
            </a:r>
            <a:r>
              <a:rPr lang="pt-BR" dirty="0"/>
              <a:t> </a:t>
            </a:r>
            <a:r>
              <a:rPr lang="pt-BR" dirty="0" err="1"/>
              <a:t>forest</a:t>
            </a:r>
            <a:r>
              <a:rPr lang="pt-BR" dirty="0"/>
              <a:t>, </a:t>
            </a:r>
            <a:r>
              <a:rPr lang="pt-BR" dirty="0" err="1"/>
              <a:t>so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objects</a:t>
            </a:r>
            <a:r>
              <a:rPr lang="pt-BR" dirty="0"/>
              <a:t> </a:t>
            </a:r>
            <a:r>
              <a:rPr lang="pt-BR" dirty="0" err="1"/>
              <a:t>on</a:t>
            </a:r>
            <a:r>
              <a:rPr lang="pt-BR" dirty="0"/>
              <a:t> it </a:t>
            </a:r>
            <a:r>
              <a:rPr lang="pt-BR" dirty="0" err="1"/>
              <a:t>become</a:t>
            </a:r>
            <a:r>
              <a:rPr lang="pt-BR" dirty="0"/>
              <a:t> </a:t>
            </a:r>
            <a:r>
              <a:rPr lang="pt-BR" dirty="0" err="1"/>
              <a:t>clearer</a:t>
            </a:r>
            <a:r>
              <a:rPr lang="pt-BR" dirty="0"/>
              <a:t> for </a:t>
            </a:r>
            <a:r>
              <a:rPr lang="pt-BR" dirty="0" err="1"/>
              <a:t>segmentation</a:t>
            </a:r>
            <a:endParaRPr lang="pt-BR" dirty="0"/>
          </a:p>
        </p:txBody>
      </p:sp>
      <p:pic>
        <p:nvPicPr>
          <p:cNvPr id="4" name="Picture 2" descr="Resultado de imagem para logo icmc png">
            <a:extLst>
              <a:ext uri="{FF2B5EF4-FFF2-40B4-BE49-F238E27FC236}">
                <a16:creationId xmlns:a16="http://schemas.microsoft.com/office/drawing/2014/main" id="{6E36FF48-D8E0-4C4D-8998-0D70B37C51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8646" y="6060333"/>
            <a:ext cx="1049756" cy="590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49339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F96768-0851-4378-A92F-09E43935DDE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 err="1"/>
              <a:t>Thank</a:t>
            </a:r>
            <a:r>
              <a:rPr lang="pt-BR" dirty="0"/>
              <a:t> </a:t>
            </a:r>
            <a:r>
              <a:rPr lang="pt-BR" dirty="0" err="1"/>
              <a:t>you</a:t>
            </a:r>
            <a:r>
              <a:rPr lang="pt-BR" dirty="0"/>
              <a:t>!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CEC05C1-4E1C-44D1-806C-EE249D327DA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 err="1"/>
              <a:t>Any</a:t>
            </a:r>
            <a:r>
              <a:rPr lang="pt-BR" dirty="0"/>
              <a:t> </a:t>
            </a:r>
            <a:r>
              <a:rPr lang="pt-BR" dirty="0" err="1"/>
              <a:t>question</a:t>
            </a:r>
            <a:r>
              <a:rPr lang="pt-BR" dirty="0"/>
              <a:t>?</a:t>
            </a:r>
          </a:p>
        </p:txBody>
      </p:sp>
      <p:pic>
        <p:nvPicPr>
          <p:cNvPr id="1026" name="Picture 2" descr="Resultado de imagem para logo icmc png">
            <a:extLst>
              <a:ext uri="{FF2B5EF4-FFF2-40B4-BE49-F238E27FC236}">
                <a16:creationId xmlns:a16="http://schemas.microsoft.com/office/drawing/2014/main" id="{5DE1D1B4-0AB1-49E1-8C43-123484422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8646" y="6060333"/>
            <a:ext cx="1049756" cy="590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9EE84A91-A977-4289-913B-2EDCB1A92B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9301" y="4372080"/>
            <a:ext cx="513398" cy="108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7789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49101B-1BF3-4E5A-B9B5-89B194F166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pt-BR" dirty="0"/>
              <a:t>1. </a:t>
            </a:r>
            <a:r>
              <a:rPr lang="pt-BR" dirty="0" err="1"/>
              <a:t>Motivation</a:t>
            </a:r>
            <a:r>
              <a:rPr lang="pt-BR" dirty="0"/>
              <a:t> </a:t>
            </a:r>
            <a:r>
              <a:rPr lang="pt-BR" dirty="0" err="1"/>
              <a:t>and</a:t>
            </a:r>
            <a:r>
              <a:rPr lang="pt-BR" dirty="0"/>
              <a:t> </a:t>
            </a:r>
            <a:r>
              <a:rPr lang="pt-BR" dirty="0" err="1"/>
              <a:t>objective</a:t>
            </a:r>
            <a:endParaRPr lang="pt-BR" dirty="0"/>
          </a:p>
        </p:txBody>
      </p:sp>
      <p:pic>
        <p:nvPicPr>
          <p:cNvPr id="7" name="Espaço Reservado para Conteúdo 6" descr="Uma imagem contendo árvore, ao ar livre, chão, planta&#10;&#10;Descrição gerada automaticamente">
            <a:extLst>
              <a:ext uri="{FF2B5EF4-FFF2-40B4-BE49-F238E27FC236}">
                <a16:creationId xmlns:a16="http://schemas.microsoft.com/office/drawing/2014/main" id="{8D538972-6A23-486E-B392-44B6D278BA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0004" y="4450431"/>
            <a:ext cx="2800350" cy="1905000"/>
          </a:xfrm>
        </p:spPr>
      </p:pic>
      <p:pic>
        <p:nvPicPr>
          <p:cNvPr id="4" name="Picture 2" descr="Resultado de imagem para logo icmc png">
            <a:extLst>
              <a:ext uri="{FF2B5EF4-FFF2-40B4-BE49-F238E27FC236}">
                <a16:creationId xmlns:a16="http://schemas.microsoft.com/office/drawing/2014/main" id="{6E36FF48-D8E0-4C4D-8998-0D70B37C51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8646" y="6060333"/>
            <a:ext cx="1049756" cy="590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m 5" descr="Uma imagem contendo árvore, chão, ao ar livre, planta&#10;&#10;Descrição gerada automaticamente">
            <a:extLst>
              <a:ext uri="{FF2B5EF4-FFF2-40B4-BE49-F238E27FC236}">
                <a16:creationId xmlns:a16="http://schemas.microsoft.com/office/drawing/2014/main" id="{49DE5C1E-4155-49D1-8005-AE913D6D67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1" y="1690689"/>
            <a:ext cx="3269984" cy="2449425"/>
          </a:xfrm>
          <a:prstGeom prst="rect">
            <a:avLst/>
          </a:prstGeom>
        </p:spPr>
      </p:pic>
      <p:pic>
        <p:nvPicPr>
          <p:cNvPr id="8" name="Imagem 7" descr="Uma imagem contendo ao ar livre, árvore, chão, grama&#10;&#10;Descrição gerada automaticamente">
            <a:extLst>
              <a:ext uri="{FF2B5EF4-FFF2-40B4-BE49-F238E27FC236}">
                <a16:creationId xmlns:a16="http://schemas.microsoft.com/office/drawing/2014/main" id="{7A094EDE-43A2-478C-B17F-AD23029EED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999" y="1690686"/>
            <a:ext cx="3494191" cy="4664745"/>
          </a:xfrm>
          <a:prstGeom prst="rect">
            <a:avLst/>
          </a:prstGeom>
        </p:spPr>
      </p:pic>
      <p:pic>
        <p:nvPicPr>
          <p:cNvPr id="10" name="Imagem 9" descr="Uma imagem contendo árvore, ao ar livre, chão, planta&#10;&#10;Descrição gerada automaticamente">
            <a:extLst>
              <a:ext uri="{FF2B5EF4-FFF2-40B4-BE49-F238E27FC236}">
                <a16:creationId xmlns:a16="http://schemas.microsoft.com/office/drawing/2014/main" id="{9BF5CB56-6877-457E-93E6-2F9D2508899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0004" y="1690686"/>
            <a:ext cx="3583795" cy="2684491"/>
          </a:xfrm>
          <a:prstGeom prst="rect">
            <a:avLst/>
          </a:prstGeom>
        </p:spPr>
      </p:pic>
      <p:pic>
        <p:nvPicPr>
          <p:cNvPr id="11" name="Imagem 10" descr="Uma imagem contendo chão, árvore, ao ar livre, planta&#10;&#10;Descrição gerada automaticamente">
            <a:extLst>
              <a:ext uri="{FF2B5EF4-FFF2-40B4-BE49-F238E27FC236}">
                <a16:creationId xmlns:a16="http://schemas.microsoft.com/office/drawing/2014/main" id="{C457ED4D-8AE5-4B3A-8C12-3D497FAE565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4231532"/>
            <a:ext cx="3269984" cy="212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2409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D401C9-E2B8-430B-9C78-CFA0E7042D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2. The </a:t>
            </a:r>
            <a:r>
              <a:rPr lang="pt-BR" dirty="0" err="1"/>
              <a:t>shadow</a:t>
            </a:r>
            <a:endParaRPr lang="pt-BR" dirty="0"/>
          </a:p>
        </p:txBody>
      </p:sp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4BA5C01A-C4FA-4C36-9186-4BBC79D325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7878" y="1690688"/>
            <a:ext cx="5263067" cy="4369645"/>
          </a:xfrm>
        </p:spPr>
      </p:pic>
      <p:pic>
        <p:nvPicPr>
          <p:cNvPr id="4" name="Picture 2" descr="Resultado de imagem para logo icmc png">
            <a:extLst>
              <a:ext uri="{FF2B5EF4-FFF2-40B4-BE49-F238E27FC236}">
                <a16:creationId xmlns:a16="http://schemas.microsoft.com/office/drawing/2014/main" id="{45B141F7-8D50-4577-8DCA-2699718A8F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8646" y="6060333"/>
            <a:ext cx="1049756" cy="590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D345C43A-097B-452C-B5D5-F5DBCCFD802B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512485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11120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F6D32E-42E2-4884-A0DF-A5B56F96E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3. </a:t>
            </a:r>
            <a:r>
              <a:rPr lang="pt-BR" dirty="0" err="1"/>
              <a:t>Methodes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90C8880-751E-4D58-9CD8-25A47CA384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/>
              <a:t>3.1. Shadow </a:t>
            </a:r>
            <a:r>
              <a:rPr lang="pt-BR" dirty="0" err="1"/>
              <a:t>detection</a:t>
            </a:r>
            <a:endParaRPr lang="pt-BR" dirty="0"/>
          </a:p>
          <a:p>
            <a:pPr marL="0" indent="0">
              <a:buNone/>
            </a:pPr>
            <a:r>
              <a:rPr lang="pt-BR" dirty="0"/>
              <a:t>	3.1.1. Color </a:t>
            </a:r>
            <a:r>
              <a:rPr lang="pt-BR" dirty="0" err="1"/>
              <a:t>spaces</a:t>
            </a:r>
            <a:r>
              <a:rPr lang="pt-BR" dirty="0"/>
              <a:t> </a:t>
            </a:r>
            <a:r>
              <a:rPr lang="pt-BR" dirty="0" err="1"/>
              <a:t>analysis</a:t>
            </a:r>
            <a:endParaRPr lang="pt-BR" dirty="0"/>
          </a:p>
          <a:p>
            <a:pPr marL="0" indent="0">
              <a:buNone/>
            </a:pPr>
            <a:r>
              <a:rPr lang="pt-BR" dirty="0"/>
              <a:t>	3.1.2. </a:t>
            </a:r>
            <a:r>
              <a:rPr lang="pt-BR" dirty="0" err="1"/>
              <a:t>Separating</a:t>
            </a:r>
            <a:r>
              <a:rPr lang="pt-BR" dirty="0"/>
              <a:t> </a:t>
            </a:r>
            <a:r>
              <a:rPr lang="pt-BR" dirty="0" err="1"/>
              <a:t>lit</a:t>
            </a:r>
            <a:r>
              <a:rPr lang="pt-BR" dirty="0"/>
              <a:t>, penumbra </a:t>
            </a:r>
            <a:r>
              <a:rPr lang="pt-BR" dirty="0" err="1"/>
              <a:t>and</a:t>
            </a:r>
            <a:r>
              <a:rPr lang="pt-BR" dirty="0"/>
              <a:t> </a:t>
            </a:r>
            <a:r>
              <a:rPr lang="pt-BR" dirty="0" err="1"/>
              <a:t>umbra</a:t>
            </a:r>
            <a:r>
              <a:rPr lang="pt-BR" dirty="0"/>
              <a:t> </a:t>
            </a:r>
            <a:r>
              <a:rPr lang="pt-BR" dirty="0" err="1"/>
              <a:t>regions</a:t>
            </a:r>
            <a:endParaRPr lang="pt-BR" dirty="0"/>
          </a:p>
          <a:p>
            <a:pPr marL="0" indent="0">
              <a:buNone/>
            </a:pPr>
            <a:r>
              <a:rPr lang="pt-BR" dirty="0"/>
              <a:t>	3.1.3. </a:t>
            </a:r>
            <a:r>
              <a:rPr lang="pt-BR" dirty="0" err="1"/>
              <a:t>Filtering</a:t>
            </a:r>
            <a:r>
              <a:rPr lang="pt-BR" dirty="0"/>
              <a:t> </a:t>
            </a:r>
            <a:r>
              <a:rPr lang="pt-BR" dirty="0" err="1"/>
              <a:t>noise</a:t>
            </a:r>
            <a:endParaRPr lang="pt-BR" dirty="0"/>
          </a:p>
          <a:p>
            <a:pPr marL="0" indent="0">
              <a:buNone/>
            </a:pPr>
            <a:r>
              <a:rPr lang="pt-BR" dirty="0"/>
              <a:t>3.2. </a:t>
            </a:r>
            <a:r>
              <a:rPr lang="pt-BR" dirty="0" err="1"/>
              <a:t>Subgroups</a:t>
            </a:r>
            <a:r>
              <a:rPr lang="pt-BR" dirty="0"/>
              <a:t> </a:t>
            </a:r>
            <a:r>
              <a:rPr lang="pt-BR" dirty="0" err="1"/>
              <a:t>clustering</a:t>
            </a:r>
            <a:r>
              <a:rPr lang="pt-BR" dirty="0"/>
              <a:t> </a:t>
            </a:r>
            <a:r>
              <a:rPr lang="pt-BR" dirty="0" err="1"/>
              <a:t>based</a:t>
            </a:r>
            <a:r>
              <a:rPr lang="pt-BR" dirty="0"/>
              <a:t> </a:t>
            </a:r>
            <a:r>
              <a:rPr lang="pt-BR" dirty="0" err="1"/>
              <a:t>on</a:t>
            </a:r>
            <a:r>
              <a:rPr lang="pt-BR" dirty="0"/>
              <a:t> </a:t>
            </a:r>
            <a:r>
              <a:rPr lang="pt-BR" dirty="0" err="1"/>
              <a:t>colors</a:t>
            </a:r>
            <a:endParaRPr lang="pt-BR" dirty="0"/>
          </a:p>
          <a:p>
            <a:pPr marL="0" indent="0">
              <a:buNone/>
            </a:pPr>
            <a:r>
              <a:rPr lang="pt-BR" dirty="0"/>
              <a:t>3.3. </a:t>
            </a:r>
            <a:r>
              <a:rPr lang="pt-BR" dirty="0" err="1"/>
              <a:t>Removing</a:t>
            </a:r>
            <a:r>
              <a:rPr lang="pt-BR" dirty="0"/>
              <a:t> </a:t>
            </a:r>
            <a:r>
              <a:rPr lang="pt-BR" dirty="0" err="1"/>
              <a:t>shadows</a:t>
            </a:r>
            <a:r>
              <a:rPr lang="pt-BR" dirty="0"/>
              <a:t> </a:t>
            </a:r>
            <a:r>
              <a:rPr lang="pt-BR" dirty="0" err="1"/>
              <a:t>with</a:t>
            </a:r>
            <a:r>
              <a:rPr lang="pt-BR" dirty="0"/>
              <a:t> local </a:t>
            </a:r>
            <a:r>
              <a:rPr lang="pt-BR" dirty="0" err="1"/>
              <a:t>histogram</a:t>
            </a:r>
            <a:r>
              <a:rPr lang="pt-BR" dirty="0"/>
              <a:t> </a:t>
            </a:r>
            <a:r>
              <a:rPr lang="pt-BR" dirty="0" err="1"/>
              <a:t>enhancement</a:t>
            </a:r>
            <a:endParaRPr lang="pt-BR" dirty="0"/>
          </a:p>
        </p:txBody>
      </p:sp>
      <p:pic>
        <p:nvPicPr>
          <p:cNvPr id="4" name="Picture 2" descr="Resultado de imagem para logo icmc png">
            <a:extLst>
              <a:ext uri="{FF2B5EF4-FFF2-40B4-BE49-F238E27FC236}">
                <a16:creationId xmlns:a16="http://schemas.microsoft.com/office/drawing/2014/main" id="{572D4F1A-5A76-4678-85C4-8AC7EBC406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8646" y="6060333"/>
            <a:ext cx="1049756" cy="590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55740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F6D32E-42E2-4884-A0DF-A5B56F96E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3.1. Shadow </a:t>
            </a:r>
            <a:r>
              <a:rPr lang="pt-BR" dirty="0" err="1"/>
              <a:t>detection</a:t>
            </a:r>
            <a:endParaRPr lang="pt-BR" dirty="0"/>
          </a:p>
        </p:txBody>
      </p:sp>
      <p:pic>
        <p:nvPicPr>
          <p:cNvPr id="4" name="Picture 2" descr="Resultado de imagem para logo icmc png">
            <a:extLst>
              <a:ext uri="{FF2B5EF4-FFF2-40B4-BE49-F238E27FC236}">
                <a16:creationId xmlns:a16="http://schemas.microsoft.com/office/drawing/2014/main" id="{572D4F1A-5A76-4678-85C4-8AC7EBC406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8646" y="6060333"/>
            <a:ext cx="1049756" cy="590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EB70FB84-B42D-45B4-8713-38A6EA27A5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90688"/>
            <a:ext cx="5024735" cy="4448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Agrupar 4">
            <a:extLst>
              <a:ext uri="{FF2B5EF4-FFF2-40B4-BE49-F238E27FC236}">
                <a16:creationId xmlns:a16="http://schemas.microsoft.com/office/drawing/2014/main" id="{5F612AF1-DA5D-455B-A87D-EAD68796D006}"/>
              </a:ext>
            </a:extLst>
          </p:cNvPr>
          <p:cNvGrpSpPr/>
          <p:nvPr/>
        </p:nvGrpSpPr>
        <p:grpSpPr>
          <a:xfrm>
            <a:off x="7769296" y="2721366"/>
            <a:ext cx="2463296" cy="2068522"/>
            <a:chOff x="6761527" y="3339037"/>
            <a:chExt cx="2463296" cy="2068522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968E4408-437C-4267-9AF4-77D3676A462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977" t="55526"/>
            <a:stretch/>
          </p:blipFill>
          <p:spPr bwMode="auto">
            <a:xfrm>
              <a:off x="6761527" y="3429000"/>
              <a:ext cx="2463296" cy="19785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CaixaDeTexto 2">
              <a:extLst>
                <a:ext uri="{FF2B5EF4-FFF2-40B4-BE49-F238E27FC236}">
                  <a16:creationId xmlns:a16="http://schemas.microsoft.com/office/drawing/2014/main" id="{2B0F3571-CD87-43B5-BD60-F50E4D9EE54F}"/>
                </a:ext>
              </a:extLst>
            </p:cNvPr>
            <p:cNvSpPr txBox="1"/>
            <p:nvPr/>
          </p:nvSpPr>
          <p:spPr>
            <a:xfrm>
              <a:off x="7641898" y="3339037"/>
              <a:ext cx="864339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pt-BR" sz="1200" dirty="0"/>
                <a:t>Luminance</a:t>
              </a: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A671BDD5-4644-4762-BC2F-35C3003A7914}"/>
                  </a:ext>
                </a:extLst>
              </p:cNvPr>
              <p:cNvSpPr txBox="1"/>
              <p:nvPr/>
            </p:nvSpPr>
            <p:spPr>
              <a:xfrm>
                <a:off x="6728980" y="5016326"/>
                <a:ext cx="470571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𝑙𝑢𝑚𝑖𝑛𝑎𝑛𝑐𝑒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=0.299 ∙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+0.587∙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+0.114∙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A671BDD5-4644-4762-BC2F-35C3003A79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8980" y="5016326"/>
                <a:ext cx="4705712" cy="276999"/>
              </a:xfrm>
              <a:prstGeom prst="rect">
                <a:avLst/>
              </a:prstGeom>
              <a:blipFill>
                <a:blip r:embed="rId5"/>
                <a:stretch>
                  <a:fillRect l="-777" r="-518" b="-888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eta: para a Direita 5">
            <a:extLst>
              <a:ext uri="{FF2B5EF4-FFF2-40B4-BE49-F238E27FC236}">
                <a16:creationId xmlns:a16="http://schemas.microsoft.com/office/drawing/2014/main" id="{F71C6038-0DFE-4E26-B87E-B92EAFB69AFB}"/>
              </a:ext>
            </a:extLst>
          </p:cNvPr>
          <p:cNvSpPr/>
          <p:nvPr/>
        </p:nvSpPr>
        <p:spPr>
          <a:xfrm>
            <a:off x="6350000" y="3363825"/>
            <a:ext cx="975360" cy="1102535"/>
          </a:xfrm>
          <a:prstGeom prst="rightArrow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336986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F6D32E-42E2-4884-A0DF-A5B56F96E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3.1. Shadow </a:t>
            </a:r>
            <a:r>
              <a:rPr lang="pt-BR" dirty="0" err="1"/>
              <a:t>detection</a:t>
            </a:r>
            <a:endParaRPr lang="pt-BR" dirty="0"/>
          </a:p>
        </p:txBody>
      </p:sp>
      <p:pic>
        <p:nvPicPr>
          <p:cNvPr id="4" name="Picture 2" descr="Resultado de imagem para logo icmc png">
            <a:extLst>
              <a:ext uri="{FF2B5EF4-FFF2-40B4-BE49-F238E27FC236}">
                <a16:creationId xmlns:a16="http://schemas.microsoft.com/office/drawing/2014/main" id="{572D4F1A-5A76-4678-85C4-8AC7EBC406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8646" y="6060333"/>
            <a:ext cx="1049756" cy="590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>
            <a:extLst>
              <a:ext uri="{FF2B5EF4-FFF2-40B4-BE49-F238E27FC236}">
                <a16:creationId xmlns:a16="http://schemas.microsoft.com/office/drawing/2014/main" id="{05CFE58A-291C-4C8C-9034-3E9DB829DC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420" y="1548788"/>
            <a:ext cx="10618102" cy="3981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3E1AFB29-85B0-488B-B4FD-110852D97842}"/>
              </a:ext>
            </a:extLst>
          </p:cNvPr>
          <p:cNvSpPr txBox="1"/>
          <p:nvPr/>
        </p:nvSpPr>
        <p:spPr>
          <a:xfrm>
            <a:off x="838200" y="5781040"/>
            <a:ext cx="68187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 err="1"/>
              <a:t>Filtering</a:t>
            </a:r>
            <a:r>
              <a:rPr lang="pt-BR" sz="2000" dirty="0"/>
              <a:t> </a:t>
            </a:r>
            <a:r>
              <a:rPr lang="pt-BR" sz="2000" dirty="0" err="1"/>
              <a:t>the</a:t>
            </a:r>
            <a:r>
              <a:rPr lang="pt-BR" sz="2000" dirty="0"/>
              <a:t> </a:t>
            </a:r>
            <a:r>
              <a:rPr lang="pt-BR" sz="2000" dirty="0" err="1"/>
              <a:t>result</a:t>
            </a:r>
            <a:r>
              <a:rPr lang="pt-BR" sz="2000" dirty="0"/>
              <a:t> </a:t>
            </a:r>
            <a:r>
              <a:rPr lang="pt-BR" sz="2000" dirty="0" err="1"/>
              <a:t>of</a:t>
            </a:r>
            <a:r>
              <a:rPr lang="pt-BR" sz="2000" dirty="0"/>
              <a:t> </a:t>
            </a:r>
            <a:r>
              <a:rPr lang="pt-BR" sz="2000" dirty="0" err="1"/>
              <a:t>luminance</a:t>
            </a:r>
            <a:r>
              <a:rPr lang="pt-BR" sz="2000" dirty="0"/>
              <a:t> </a:t>
            </a:r>
            <a:r>
              <a:rPr lang="pt-BR" sz="2000" dirty="0" err="1"/>
              <a:t>clustering</a:t>
            </a:r>
            <a:r>
              <a:rPr lang="pt-BR" sz="2000" dirty="0"/>
              <a:t> </a:t>
            </a:r>
            <a:r>
              <a:rPr lang="pt-BR" sz="2000" dirty="0" err="1"/>
              <a:t>using</a:t>
            </a:r>
            <a:r>
              <a:rPr lang="pt-BR" sz="2000" dirty="0"/>
              <a:t> </a:t>
            </a:r>
            <a:r>
              <a:rPr lang="pt-BR" sz="2000" b="1" dirty="0" err="1"/>
              <a:t>adaptive</a:t>
            </a:r>
            <a:r>
              <a:rPr lang="pt-BR" sz="2000" b="1" dirty="0"/>
              <a:t> </a:t>
            </a:r>
            <a:r>
              <a:rPr lang="pt-BR" sz="2000" b="1" dirty="0" err="1"/>
              <a:t>filter</a:t>
            </a:r>
            <a:r>
              <a:rPr lang="pt-BR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479735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F6D32E-42E2-4884-A0DF-A5B56F96E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3.1. Shadow </a:t>
            </a:r>
            <a:r>
              <a:rPr lang="pt-BR" dirty="0" err="1"/>
              <a:t>detection</a:t>
            </a:r>
            <a:endParaRPr lang="pt-BR" dirty="0"/>
          </a:p>
        </p:txBody>
      </p:sp>
      <p:pic>
        <p:nvPicPr>
          <p:cNvPr id="4" name="Picture 2" descr="Resultado de imagem para logo icmc png">
            <a:extLst>
              <a:ext uri="{FF2B5EF4-FFF2-40B4-BE49-F238E27FC236}">
                <a16:creationId xmlns:a16="http://schemas.microsoft.com/office/drawing/2014/main" id="{572D4F1A-5A76-4678-85C4-8AC7EBC406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8646" y="6060333"/>
            <a:ext cx="1049756" cy="590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0" name="Picture 2">
            <a:extLst>
              <a:ext uri="{FF2B5EF4-FFF2-40B4-BE49-F238E27FC236}">
                <a16:creationId xmlns:a16="http://schemas.microsoft.com/office/drawing/2014/main" id="{FD883A71-28CE-488A-B020-BB59FB66AB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557810"/>
            <a:ext cx="9240357" cy="2408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>
            <a:extLst>
              <a:ext uri="{FF2B5EF4-FFF2-40B4-BE49-F238E27FC236}">
                <a16:creationId xmlns:a16="http://schemas.microsoft.com/office/drawing/2014/main" id="{C1F85FAE-C77C-4643-B0F5-F3EF75E793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4030561"/>
            <a:ext cx="9240361" cy="2408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01573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F6D32E-42E2-4884-A0DF-A5B56F96E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3.2. </a:t>
            </a:r>
            <a:r>
              <a:rPr lang="pt-BR" dirty="0" err="1"/>
              <a:t>Subgroups</a:t>
            </a:r>
            <a:r>
              <a:rPr lang="pt-BR" dirty="0"/>
              <a:t> </a:t>
            </a:r>
            <a:r>
              <a:rPr lang="pt-BR" dirty="0" err="1"/>
              <a:t>clustering</a:t>
            </a:r>
            <a:r>
              <a:rPr lang="pt-BR" dirty="0"/>
              <a:t> </a:t>
            </a:r>
            <a:r>
              <a:rPr lang="pt-BR" dirty="0" err="1"/>
              <a:t>based</a:t>
            </a:r>
            <a:r>
              <a:rPr lang="pt-BR" dirty="0"/>
              <a:t> </a:t>
            </a:r>
            <a:r>
              <a:rPr lang="pt-BR" dirty="0" err="1"/>
              <a:t>on</a:t>
            </a:r>
            <a:r>
              <a:rPr lang="pt-BR" dirty="0"/>
              <a:t> </a:t>
            </a:r>
            <a:r>
              <a:rPr lang="pt-BR" dirty="0" err="1"/>
              <a:t>colors</a:t>
            </a:r>
            <a:endParaRPr lang="pt-BR" dirty="0"/>
          </a:p>
        </p:txBody>
      </p:sp>
      <p:pic>
        <p:nvPicPr>
          <p:cNvPr id="4" name="Picture 2" descr="Resultado de imagem para logo icmc png">
            <a:extLst>
              <a:ext uri="{FF2B5EF4-FFF2-40B4-BE49-F238E27FC236}">
                <a16:creationId xmlns:a16="http://schemas.microsoft.com/office/drawing/2014/main" id="{572D4F1A-5A76-4678-85C4-8AC7EBC406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8646" y="6060333"/>
            <a:ext cx="1049756" cy="590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33AA3FD1-30E4-4D6C-95C5-06770F35C1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131" y="1589929"/>
            <a:ext cx="9240361" cy="2408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38" name="Picture 2">
            <a:extLst>
              <a:ext uri="{FF2B5EF4-FFF2-40B4-BE49-F238E27FC236}">
                <a16:creationId xmlns:a16="http://schemas.microsoft.com/office/drawing/2014/main" id="{B43FC732-3BB6-4040-810E-8D51631C08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131" y="4055694"/>
            <a:ext cx="9648862" cy="2508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466827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453</TotalTime>
  <Words>376</Words>
  <Application>Microsoft Office PowerPoint</Application>
  <PresentationFormat>Widescreen</PresentationFormat>
  <Paragraphs>63</Paragraphs>
  <Slides>20</Slides>
  <Notes>0</Notes>
  <HiddenSlides>1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20</vt:i4>
      </vt:variant>
    </vt:vector>
  </HeadingPairs>
  <TitlesOfParts>
    <vt:vector size="25" baseType="lpstr">
      <vt:lpstr>Arial</vt:lpstr>
      <vt:lpstr>Calibri</vt:lpstr>
      <vt:lpstr>Calibri Light</vt:lpstr>
      <vt:lpstr>Cambria Math</vt:lpstr>
      <vt:lpstr>Tema do Office</vt:lpstr>
      <vt:lpstr>Shadow removal for forest ground images</vt:lpstr>
      <vt:lpstr>1. Motivation and objective</vt:lpstr>
      <vt:lpstr>1. Motivation and objective</vt:lpstr>
      <vt:lpstr>2. The shadow</vt:lpstr>
      <vt:lpstr>3. Methodes</vt:lpstr>
      <vt:lpstr>3.1. Shadow detection</vt:lpstr>
      <vt:lpstr>3.1. Shadow detection</vt:lpstr>
      <vt:lpstr>3.1. Shadow detection</vt:lpstr>
      <vt:lpstr>3.2. Subgroups clustering based on colors</vt:lpstr>
      <vt:lpstr>4. Results and discussion</vt:lpstr>
      <vt:lpstr>4. Results and discussion</vt:lpstr>
      <vt:lpstr>4.1. Failures</vt:lpstr>
      <vt:lpstr>4.2. Algorithm applied on unseen scenes</vt:lpstr>
      <vt:lpstr>4.2. Algorithm applied on unseen scenes</vt:lpstr>
      <vt:lpstr>4.2. Algorithm applied on unseen scenes</vt:lpstr>
      <vt:lpstr>4.2. Algorithm applied on unseen scenes</vt:lpstr>
      <vt:lpstr>4.2. Algorithm applied on unseen scenes</vt:lpstr>
      <vt:lpstr>5. Conclusion</vt:lpstr>
      <vt:lpstr>5. Conclusion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Luiz Alberto Hiroshi Horita</dc:creator>
  <cp:lastModifiedBy>Luiz Alberto Hiroshi Horita</cp:lastModifiedBy>
  <cp:revision>18</cp:revision>
  <dcterms:created xsi:type="dcterms:W3CDTF">2019-06-25T12:16:56Z</dcterms:created>
  <dcterms:modified xsi:type="dcterms:W3CDTF">2019-06-25T19:53:22Z</dcterms:modified>
</cp:coreProperties>
</file>